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76" r:id="rId4"/>
    <p:sldId id="257" r:id="rId5"/>
    <p:sldId id="258" r:id="rId6"/>
    <p:sldId id="259" r:id="rId7"/>
    <p:sldId id="260" r:id="rId8"/>
    <p:sldId id="262" r:id="rId9"/>
    <p:sldId id="263" r:id="rId10"/>
    <p:sldId id="264" r:id="rId11"/>
    <p:sldId id="265" r:id="rId12"/>
    <p:sldId id="266" r:id="rId13"/>
    <p:sldId id="268" r:id="rId14"/>
    <p:sldId id="267" r:id="rId15"/>
    <p:sldId id="275" r:id="rId16"/>
    <p:sldId id="277" r:id="rId17"/>
    <p:sldId id="270" r:id="rId18"/>
    <p:sldId id="269" r:id="rId19"/>
    <p:sldId id="272" r:id="rId20"/>
    <p:sldId id="271" r:id="rId21"/>
    <p:sldId id="273" r:id="rId22"/>
    <p:sldId id="274" r:id="rId2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05" d="100"/>
          <a:sy n="105" d="100"/>
        </p:scale>
        <p:origin x="138"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23F555-5244-43B1-BB5E-C19B5B50766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3A5D532-1712-46B2-8CAD-0F10FF8D2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C6C657F-5802-4035-A31B-D3B1877ADDD2}"/>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5" name="Plassholder for bunntekst 4">
            <a:extLst>
              <a:ext uri="{FF2B5EF4-FFF2-40B4-BE49-F238E27FC236}">
                <a16:creationId xmlns:a16="http://schemas.microsoft.com/office/drawing/2014/main" id="{89A022E2-E51D-489B-A1DF-74179DAC45F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BDD011-E82A-4E30-A53C-854C762AD758}"/>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86564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A820B6-1DD8-4B03-BA35-3BFB1A56490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24A26BF-5F3F-45F5-83C8-5E30C949C4F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B6A0321-83B0-45D4-A42F-CA21B578F6D9}"/>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5" name="Plassholder for bunntekst 4">
            <a:extLst>
              <a:ext uri="{FF2B5EF4-FFF2-40B4-BE49-F238E27FC236}">
                <a16:creationId xmlns:a16="http://schemas.microsoft.com/office/drawing/2014/main" id="{F2B59A93-35CE-405A-BA36-F4601161CA9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3F709CE-0D6F-4F97-94EF-2F5828C0291D}"/>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660479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A74BC75-8A62-4268-AE3D-53D1A5592E0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44D1DB7-E714-4C73-915C-A4F37475B6C4}"/>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F88B2C4-F8EB-4007-BC0F-902B787D1C5A}"/>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5" name="Plassholder for bunntekst 4">
            <a:extLst>
              <a:ext uri="{FF2B5EF4-FFF2-40B4-BE49-F238E27FC236}">
                <a16:creationId xmlns:a16="http://schemas.microsoft.com/office/drawing/2014/main" id="{929230E1-CB36-462D-8D81-E1B338210A0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F9FB539-E2D8-4E3F-AFAE-6D7D51C32A8B}"/>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92594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EC854A-7A68-4A81-B674-2BF7A07BD63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514649A-67BB-498E-87BF-4C8E2D4A8A2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55CA53B-CFB9-4FD1-AB67-965828F1C1B7}"/>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5" name="Plassholder for bunntekst 4">
            <a:extLst>
              <a:ext uri="{FF2B5EF4-FFF2-40B4-BE49-F238E27FC236}">
                <a16:creationId xmlns:a16="http://schemas.microsoft.com/office/drawing/2014/main" id="{A183ED9A-1322-4704-A648-6CE98F9710B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A4EB6BD-0864-44AC-995A-0E024676D6D5}"/>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290332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0AF789-F13F-4E22-B61C-53DAC76351E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BBD9A84-5BEC-4742-83E4-358FB62D0B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715A1EF-23E6-4756-A5E6-B20F317AD027}"/>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5" name="Plassholder for bunntekst 4">
            <a:extLst>
              <a:ext uri="{FF2B5EF4-FFF2-40B4-BE49-F238E27FC236}">
                <a16:creationId xmlns:a16="http://schemas.microsoft.com/office/drawing/2014/main" id="{BF758386-FA5B-4218-A7FA-C32A8176198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EC745F9-E015-49DE-AA2B-5C610F937338}"/>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1681120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385DBF-865E-4E38-B864-AC5FBC71D7C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BD19C57-DE59-4C28-A721-2188EDD1F9C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B52CCE0-F6F0-4ED8-95A8-94647C3D07A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2F843831-6325-4844-9BFE-EE62AA913EE7}"/>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6" name="Plassholder for bunntekst 5">
            <a:extLst>
              <a:ext uri="{FF2B5EF4-FFF2-40B4-BE49-F238E27FC236}">
                <a16:creationId xmlns:a16="http://schemas.microsoft.com/office/drawing/2014/main" id="{E52315DC-A142-4724-ACD9-E0F32AD91A2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06F51CC-A5DF-4521-9F0A-FADE1BAF239C}"/>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3519399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8E0149-5F57-4669-A804-ADFEAED7DF10}"/>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5EA2D87-0B43-47E6-B006-CD11BD81F3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E3352E2-D618-450C-B8A3-367FA944EC9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E82B466-1299-48AF-9D4A-53B791288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FB9EE69-1AA6-4EC9-A11B-ACABFDFD09F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12EA544-EC08-4B20-A241-2AF8C8C74E78}"/>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8" name="Plassholder for bunntekst 7">
            <a:extLst>
              <a:ext uri="{FF2B5EF4-FFF2-40B4-BE49-F238E27FC236}">
                <a16:creationId xmlns:a16="http://schemas.microsoft.com/office/drawing/2014/main" id="{21D82920-429D-446A-A1E5-BA7EDC26BC36}"/>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2015BA6-84BB-4DE2-B5D7-118696506392}"/>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3699649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B9F6FE-6E7D-4962-B404-488BFF418EA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1212561-2CBA-4658-B4CF-B24FD94285DB}"/>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4" name="Plassholder for bunntekst 3">
            <a:extLst>
              <a:ext uri="{FF2B5EF4-FFF2-40B4-BE49-F238E27FC236}">
                <a16:creationId xmlns:a16="http://schemas.microsoft.com/office/drawing/2014/main" id="{B5B8770C-8CA7-41E1-A5ED-B25379D976F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63BAE78-86A5-44FF-BC95-1A3975D1136A}"/>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253397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CA9FB89-DB2C-4051-8B6D-B5AB03EFD718}"/>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3" name="Plassholder for bunntekst 2">
            <a:extLst>
              <a:ext uri="{FF2B5EF4-FFF2-40B4-BE49-F238E27FC236}">
                <a16:creationId xmlns:a16="http://schemas.microsoft.com/office/drawing/2014/main" id="{2BC1F71C-5F9B-484E-A61F-44C669B0DE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F112D08-C964-4E2D-AA99-A642CD8A3306}"/>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406757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AC1019-0E69-42ED-84AB-9CA9BF09152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9013240F-173F-4D8D-8BBA-0983BB3846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BF5CBBA-391C-4FFA-94F3-01A75513A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8D8ADF0-337E-4B8B-8B8C-E730FEA2A68C}"/>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6" name="Plassholder for bunntekst 5">
            <a:extLst>
              <a:ext uri="{FF2B5EF4-FFF2-40B4-BE49-F238E27FC236}">
                <a16:creationId xmlns:a16="http://schemas.microsoft.com/office/drawing/2014/main" id="{63DC88B4-7E3A-4EA4-9BB0-CADEAF84027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36A3272-C4E0-49DC-9048-589994949C5C}"/>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388497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1B38A5-79DC-4760-9E3F-08299084A64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4CA7314-8529-4913-8C93-8AC1F67848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B4A1D57-6723-409B-B6D0-7E87E5B91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8F383F0-707E-4559-9D63-A184CB433F91}"/>
              </a:ext>
            </a:extLst>
          </p:cNvPr>
          <p:cNvSpPr>
            <a:spLocks noGrp="1"/>
          </p:cNvSpPr>
          <p:nvPr>
            <p:ph type="dt" sz="half" idx="10"/>
          </p:nvPr>
        </p:nvSpPr>
        <p:spPr/>
        <p:txBody>
          <a:bodyPr/>
          <a:lstStyle/>
          <a:p>
            <a:fld id="{346D4458-B9D0-410B-BD6C-1EA782965872}" type="datetimeFigureOut">
              <a:rPr lang="nb-NO" smtClean="0"/>
              <a:t>07.03.2020</a:t>
            </a:fld>
            <a:endParaRPr lang="nb-NO"/>
          </a:p>
        </p:txBody>
      </p:sp>
      <p:sp>
        <p:nvSpPr>
          <p:cNvPr id="6" name="Plassholder for bunntekst 5">
            <a:extLst>
              <a:ext uri="{FF2B5EF4-FFF2-40B4-BE49-F238E27FC236}">
                <a16:creationId xmlns:a16="http://schemas.microsoft.com/office/drawing/2014/main" id="{86F0E632-5752-41A7-B608-E2EF07C360D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6163B4-0B47-4251-AE56-FEF7A92331D4}"/>
              </a:ext>
            </a:extLst>
          </p:cNvPr>
          <p:cNvSpPr>
            <a:spLocks noGrp="1"/>
          </p:cNvSpPr>
          <p:nvPr>
            <p:ph type="sldNum" sz="quarter" idx="12"/>
          </p:nvPr>
        </p:nvSpPr>
        <p:spPr/>
        <p:txBody>
          <a:bodyPr/>
          <a:lstStyle/>
          <a:p>
            <a:fld id="{24B6F7F6-B1B9-4163-AAA1-913BF38D2D34}" type="slidenum">
              <a:rPr lang="nb-NO" smtClean="0"/>
              <a:t>‹#›</a:t>
            </a:fld>
            <a:endParaRPr lang="nb-NO"/>
          </a:p>
        </p:txBody>
      </p:sp>
    </p:spTree>
    <p:extLst>
      <p:ext uri="{BB962C8B-B14F-4D97-AF65-F5344CB8AC3E}">
        <p14:creationId xmlns:p14="http://schemas.microsoft.com/office/powerpoint/2010/main" val="29773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715F9B6-A0A3-49F6-83C2-8D4C137F45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CB3A3A3A-6AC5-4F98-B74D-14B26F0066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D4A157-A141-48D7-A06E-BDD5F72596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D4458-B9D0-410B-BD6C-1EA782965872}" type="datetimeFigureOut">
              <a:rPr lang="nb-NO" smtClean="0"/>
              <a:t>07.03.2020</a:t>
            </a:fld>
            <a:endParaRPr lang="nb-NO"/>
          </a:p>
        </p:txBody>
      </p:sp>
      <p:sp>
        <p:nvSpPr>
          <p:cNvPr id="5" name="Plassholder for bunntekst 4">
            <a:extLst>
              <a:ext uri="{FF2B5EF4-FFF2-40B4-BE49-F238E27FC236}">
                <a16:creationId xmlns:a16="http://schemas.microsoft.com/office/drawing/2014/main" id="{40965ACF-7BC5-4087-A01F-75469C22C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7A70E186-2BB8-4ADA-ABD9-03BA33D2C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6F7F6-B1B9-4163-AAA1-913BF38D2D34}" type="slidenum">
              <a:rPr lang="nb-NO" smtClean="0"/>
              <a:t>‹#›</a:t>
            </a:fld>
            <a:endParaRPr lang="nb-NO"/>
          </a:p>
        </p:txBody>
      </p:sp>
    </p:spTree>
    <p:extLst>
      <p:ext uri="{BB962C8B-B14F-4D97-AF65-F5344CB8AC3E}">
        <p14:creationId xmlns:p14="http://schemas.microsoft.com/office/powerpoint/2010/main" val="904745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wmf"/></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0.wmf"/></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2.w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3.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sint.org/" TargetMode="External"/><Relationship Id="rId2" Type="http://schemas.openxmlformats.org/officeDocument/2006/relationships/hyperlink" Target="mailto:jan_erik_berg@yahoo.no" TargetMode="External"/><Relationship Id="rId1" Type="http://schemas.openxmlformats.org/officeDocument/2006/relationships/slideLayout" Target="../slideLayouts/slideLayout2.xml"/><Relationship Id="rId4" Type="http://schemas.openxmlformats.org/officeDocument/2006/relationships/hyperlink" Target="https://tsint.org/downloads/conference_registration.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869A9C2-57C9-4AAF-86A1-C87865290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73"/>
            <a:ext cx="12192000" cy="6849653"/>
          </a:xfrm>
          <a:prstGeom prst="rect">
            <a:avLst/>
          </a:prstGeom>
        </p:spPr>
      </p:pic>
    </p:spTree>
    <p:extLst>
      <p:ext uri="{BB962C8B-B14F-4D97-AF65-F5344CB8AC3E}">
        <p14:creationId xmlns:p14="http://schemas.microsoft.com/office/powerpoint/2010/main" val="2391844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259F06-A3AD-4EB7-BEAC-9AF64C93A509}"/>
              </a:ext>
            </a:extLst>
          </p:cNvPr>
          <p:cNvSpPr>
            <a:spLocks noGrp="1"/>
          </p:cNvSpPr>
          <p:nvPr>
            <p:ph type="title"/>
          </p:nvPr>
        </p:nvSpPr>
        <p:spPr>
          <a:xfrm>
            <a:off x="838200" y="365125"/>
            <a:ext cx="8671560" cy="1043051"/>
          </a:xfrm>
        </p:spPr>
        <p:txBody>
          <a:bodyPr>
            <a:normAutofit/>
          </a:bodyPr>
          <a:lstStyle/>
          <a:p>
            <a:pPr algn="ctr"/>
            <a:r>
              <a:rPr lang="nb-NO" sz="2400" dirty="0"/>
              <a:t>Nederste del av bildet vises her. Her bestilles overnatting og gallamiddag. Du kan bestille begge deler før betaling</a:t>
            </a:r>
          </a:p>
        </p:txBody>
      </p:sp>
      <p:pic>
        <p:nvPicPr>
          <p:cNvPr id="5" name="Bilde 4">
            <a:extLst>
              <a:ext uri="{FF2B5EF4-FFF2-40B4-BE49-F238E27FC236}">
                <a16:creationId xmlns:a16="http://schemas.microsoft.com/office/drawing/2014/main" id="{48ACCFD6-1D3D-4263-9FF7-A2B4FAC7E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39" y="1408176"/>
            <a:ext cx="6860679" cy="4932180"/>
          </a:xfrm>
          <a:prstGeom prst="rect">
            <a:avLst/>
          </a:prstGeom>
        </p:spPr>
      </p:pic>
    </p:spTree>
    <p:extLst>
      <p:ext uri="{BB962C8B-B14F-4D97-AF65-F5344CB8AC3E}">
        <p14:creationId xmlns:p14="http://schemas.microsoft.com/office/powerpoint/2010/main" val="2724821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F2BD45-0CB6-4FF1-8C24-92441E0208A1}"/>
              </a:ext>
            </a:extLst>
          </p:cNvPr>
          <p:cNvSpPr>
            <a:spLocks noGrp="1"/>
          </p:cNvSpPr>
          <p:nvPr>
            <p:ph type="title"/>
          </p:nvPr>
        </p:nvSpPr>
        <p:spPr/>
        <p:txBody>
          <a:bodyPr>
            <a:normAutofit/>
          </a:bodyPr>
          <a:lstStyle/>
          <a:p>
            <a:r>
              <a:rPr lang="nb-NO" sz="2400" dirty="0"/>
              <a:t>Når du har valgt et av alternativene for overnatting, så gjelder den for </a:t>
            </a:r>
            <a:r>
              <a:rPr lang="nb-NO" sz="2400" dirty="0" err="1"/>
              <a:t>periuoden</a:t>
            </a:r>
            <a:r>
              <a:rPr lang="nb-NO" sz="2400" dirty="0"/>
              <a:t> 17.7 til 19.7 Husk å velge tilleggsnetter (</a:t>
            </a:r>
            <a:r>
              <a:rPr lang="nb-NO" sz="2400" dirty="0" err="1"/>
              <a:t>Shoulder</a:t>
            </a:r>
            <a:r>
              <a:rPr lang="nb-NO" sz="2400" dirty="0"/>
              <a:t> </a:t>
            </a:r>
            <a:r>
              <a:rPr lang="nb-NO" sz="2400" dirty="0" err="1"/>
              <a:t>nights</a:t>
            </a:r>
            <a:r>
              <a:rPr lang="nb-NO" sz="2400" dirty="0"/>
              <a:t>). Kryss av for 16. og 19. juli. Da har du overnatting for 4 netter. Trykk deretter «</a:t>
            </a:r>
            <a:r>
              <a:rPr lang="nb-NO" sz="2400" dirty="0" err="1"/>
              <a:t>Confirm</a:t>
            </a:r>
            <a:r>
              <a:rPr lang="nb-NO" sz="2400" dirty="0"/>
              <a:t> </a:t>
            </a:r>
            <a:r>
              <a:rPr lang="nb-NO" sz="2400" dirty="0" err="1"/>
              <a:t>Items</a:t>
            </a:r>
            <a:r>
              <a:rPr lang="nb-NO" sz="2400" dirty="0"/>
              <a:t>»</a:t>
            </a:r>
          </a:p>
        </p:txBody>
      </p:sp>
      <p:graphicFrame>
        <p:nvGraphicFramePr>
          <p:cNvPr id="4" name="Objekt 3">
            <a:extLst>
              <a:ext uri="{FF2B5EF4-FFF2-40B4-BE49-F238E27FC236}">
                <a16:creationId xmlns:a16="http://schemas.microsoft.com/office/drawing/2014/main" id="{8E46873C-7B0C-4888-BB39-F1B764A7DA46}"/>
              </a:ext>
            </a:extLst>
          </p:cNvPr>
          <p:cNvGraphicFramePr>
            <a:graphicFrameLocks noChangeAspect="1"/>
          </p:cNvGraphicFramePr>
          <p:nvPr>
            <p:extLst>
              <p:ext uri="{D42A27DB-BD31-4B8C-83A1-F6EECF244321}">
                <p14:modId xmlns:p14="http://schemas.microsoft.com/office/powerpoint/2010/main" val="4231127317"/>
              </p:ext>
            </p:extLst>
          </p:nvPr>
        </p:nvGraphicFramePr>
        <p:xfrm>
          <a:off x="1636776" y="1796082"/>
          <a:ext cx="7183120" cy="5171392"/>
        </p:xfrm>
        <a:graphic>
          <a:graphicData uri="http://schemas.openxmlformats.org/presentationml/2006/ole">
            <mc:AlternateContent xmlns:mc="http://schemas.openxmlformats.org/markup-compatibility/2006">
              <mc:Choice xmlns:v="urn:schemas-microsoft-com:vml" Requires="v">
                <p:oleObj spid="_x0000_s5131" name="Image" r:id="rId3" imgW="15961680" imgH="11466360" progId="Photoshop.Image.11">
                  <p:embed/>
                </p:oleObj>
              </mc:Choice>
              <mc:Fallback>
                <p:oleObj name="Image" r:id="rId3" imgW="15961680" imgH="11466360" progId="Photoshop.Image.11">
                  <p:embed/>
                  <p:pic>
                    <p:nvPicPr>
                      <p:cNvPr id="0" name=""/>
                      <p:cNvPicPr/>
                      <p:nvPr/>
                    </p:nvPicPr>
                    <p:blipFill>
                      <a:blip r:embed="rId4"/>
                      <a:stretch>
                        <a:fillRect/>
                      </a:stretch>
                    </p:blipFill>
                    <p:spPr>
                      <a:xfrm>
                        <a:off x="1636776" y="1796082"/>
                        <a:ext cx="7183120" cy="5171392"/>
                      </a:xfrm>
                      <a:prstGeom prst="rect">
                        <a:avLst/>
                      </a:prstGeom>
                    </p:spPr>
                  </p:pic>
                </p:oleObj>
              </mc:Fallback>
            </mc:AlternateContent>
          </a:graphicData>
        </a:graphic>
      </p:graphicFrame>
    </p:spTree>
    <p:extLst>
      <p:ext uri="{BB962C8B-B14F-4D97-AF65-F5344CB8AC3E}">
        <p14:creationId xmlns:p14="http://schemas.microsoft.com/office/powerpoint/2010/main" val="41883906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200584-BC8C-4338-830B-4A899998EB4F}"/>
              </a:ext>
            </a:extLst>
          </p:cNvPr>
          <p:cNvSpPr>
            <a:spLocks noGrp="1"/>
          </p:cNvSpPr>
          <p:nvPr>
            <p:ph type="title"/>
          </p:nvPr>
        </p:nvSpPr>
        <p:spPr>
          <a:xfrm>
            <a:off x="7342632" y="703453"/>
            <a:ext cx="4233672" cy="5651627"/>
          </a:xfrm>
        </p:spPr>
        <p:txBody>
          <a:bodyPr>
            <a:normAutofit fontScale="90000"/>
          </a:bodyPr>
          <a:lstStyle/>
          <a:p>
            <a:r>
              <a:rPr lang="nb-NO" sz="2400" dirty="0"/>
              <a:t>På neste side vil dette bildet vises. Systemet krever at du har en bruker. Den er den samme som epostadressen din. Hvis du ikke har må du opprette en bruker ved å taste epostadressen i øverste del av bildet. Du vil deretter komme til et bildet der du lager det et passord. Deretter kommer utsjekksbildet, hvor du oppgir </a:t>
            </a:r>
            <a:r>
              <a:rPr lang="nb-NO" sz="2400" dirty="0" err="1"/>
              <a:t>kortnummmer</a:t>
            </a:r>
            <a:r>
              <a:rPr lang="nb-NO" sz="2400" dirty="0"/>
              <a:t> mm.</a:t>
            </a:r>
            <a:br>
              <a:rPr lang="nb-NO" sz="2400" dirty="0"/>
            </a:br>
            <a:br>
              <a:rPr lang="nb-NO" sz="2400" dirty="0"/>
            </a:br>
            <a:r>
              <a:rPr lang="nb-NO" sz="2400" dirty="0"/>
              <a:t>Dersom du har en bruker oppgir du brukernavn og passord på nedre del av bildet. Du kommer deretter til </a:t>
            </a:r>
            <a:r>
              <a:rPr lang="nb-NO" sz="2400" dirty="0" err="1"/>
              <a:t>check-out</a:t>
            </a:r>
            <a:r>
              <a:rPr lang="nb-NO" sz="2400" dirty="0"/>
              <a:t> bildet der du oppgir kortopplysninger</a:t>
            </a:r>
          </a:p>
        </p:txBody>
      </p:sp>
      <p:pic>
        <p:nvPicPr>
          <p:cNvPr id="5" name="Bilde 4">
            <a:extLst>
              <a:ext uri="{FF2B5EF4-FFF2-40B4-BE49-F238E27FC236}">
                <a16:creationId xmlns:a16="http://schemas.microsoft.com/office/drawing/2014/main" id="{1977A034-A696-46A7-A76F-5809B3337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05" y="1114933"/>
            <a:ext cx="6448292" cy="5240147"/>
          </a:xfrm>
          <a:prstGeom prst="rect">
            <a:avLst/>
          </a:prstGeom>
        </p:spPr>
      </p:pic>
    </p:spTree>
    <p:extLst>
      <p:ext uri="{BB962C8B-B14F-4D97-AF65-F5344CB8AC3E}">
        <p14:creationId xmlns:p14="http://schemas.microsoft.com/office/powerpoint/2010/main" val="4147824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259F06-A3AD-4EB7-BEAC-9AF64C93A509}"/>
              </a:ext>
            </a:extLst>
          </p:cNvPr>
          <p:cNvSpPr>
            <a:spLocks noGrp="1"/>
          </p:cNvSpPr>
          <p:nvPr>
            <p:ph type="title"/>
          </p:nvPr>
        </p:nvSpPr>
        <p:spPr>
          <a:xfrm>
            <a:off x="1030224" y="365125"/>
            <a:ext cx="8671560" cy="1043051"/>
          </a:xfrm>
        </p:spPr>
        <p:txBody>
          <a:bodyPr>
            <a:normAutofit/>
          </a:bodyPr>
          <a:lstStyle/>
          <a:p>
            <a:pPr algn="ctr"/>
            <a:r>
              <a:rPr lang="nb-NO" sz="2400" dirty="0"/>
              <a:t>Nederste del av bildet vises her. Her bestilles overnatting og gallamiddag. For å bestille gallamiddag «Gala </a:t>
            </a:r>
            <a:r>
              <a:rPr lang="nb-NO" sz="2400" dirty="0" err="1"/>
              <a:t>Dinner</a:t>
            </a:r>
            <a:r>
              <a:rPr lang="nb-NO" sz="2400" dirty="0"/>
              <a:t>»</a:t>
            </a:r>
          </a:p>
        </p:txBody>
      </p:sp>
      <p:pic>
        <p:nvPicPr>
          <p:cNvPr id="5" name="Bilde 4">
            <a:extLst>
              <a:ext uri="{FF2B5EF4-FFF2-40B4-BE49-F238E27FC236}">
                <a16:creationId xmlns:a16="http://schemas.microsoft.com/office/drawing/2014/main" id="{48ACCFD6-1D3D-4263-9FF7-A2B4FAC7E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039" y="1408176"/>
            <a:ext cx="6860679" cy="4932180"/>
          </a:xfrm>
          <a:prstGeom prst="rect">
            <a:avLst/>
          </a:prstGeom>
        </p:spPr>
      </p:pic>
    </p:spTree>
    <p:extLst>
      <p:ext uri="{BB962C8B-B14F-4D97-AF65-F5344CB8AC3E}">
        <p14:creationId xmlns:p14="http://schemas.microsoft.com/office/powerpoint/2010/main" val="28836483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2EF547-D70B-4C08-A31D-50212F77B488}"/>
              </a:ext>
            </a:extLst>
          </p:cNvPr>
          <p:cNvSpPr>
            <a:spLocks noGrp="1"/>
          </p:cNvSpPr>
          <p:nvPr>
            <p:ph type="title"/>
          </p:nvPr>
        </p:nvSpPr>
        <p:spPr>
          <a:xfrm>
            <a:off x="838200" y="365126"/>
            <a:ext cx="10515600" cy="860044"/>
          </a:xfrm>
        </p:spPr>
        <p:txBody>
          <a:bodyPr>
            <a:normAutofit/>
          </a:bodyPr>
          <a:lstStyle/>
          <a:p>
            <a:r>
              <a:rPr lang="nb-NO" sz="2000" dirty="0"/>
              <a:t>Når du har trykket på Gallamiddag for voksne, kommer dette bildet opp. Her er det mulig å velge drikke ved å krysse av. For alkoholfritt drikke, er det kun å trykke på «</a:t>
            </a:r>
            <a:r>
              <a:rPr lang="nb-NO" sz="2000" dirty="0" err="1"/>
              <a:t>Confirm</a:t>
            </a:r>
            <a:r>
              <a:rPr lang="nb-NO" sz="2000" dirty="0"/>
              <a:t> </a:t>
            </a:r>
            <a:r>
              <a:rPr lang="nb-NO" sz="2000" dirty="0" err="1"/>
              <a:t>Items</a:t>
            </a:r>
            <a:r>
              <a:rPr lang="nb-NO" sz="2000" dirty="0"/>
              <a:t>». </a:t>
            </a:r>
          </a:p>
        </p:txBody>
      </p:sp>
      <p:graphicFrame>
        <p:nvGraphicFramePr>
          <p:cNvPr id="4" name="Objekt 3">
            <a:extLst>
              <a:ext uri="{FF2B5EF4-FFF2-40B4-BE49-F238E27FC236}">
                <a16:creationId xmlns:a16="http://schemas.microsoft.com/office/drawing/2014/main" id="{52C4D131-CDF5-4005-B0DE-010D2D54EA61}"/>
              </a:ext>
            </a:extLst>
          </p:cNvPr>
          <p:cNvGraphicFramePr>
            <a:graphicFrameLocks noChangeAspect="1"/>
          </p:cNvGraphicFramePr>
          <p:nvPr>
            <p:extLst>
              <p:ext uri="{D42A27DB-BD31-4B8C-83A1-F6EECF244321}">
                <p14:modId xmlns:p14="http://schemas.microsoft.com/office/powerpoint/2010/main" val="1668561087"/>
              </p:ext>
            </p:extLst>
          </p:nvPr>
        </p:nvGraphicFramePr>
        <p:xfrm>
          <a:off x="1914017" y="1316736"/>
          <a:ext cx="7330567" cy="5463516"/>
        </p:xfrm>
        <a:graphic>
          <a:graphicData uri="http://schemas.openxmlformats.org/presentationml/2006/ole">
            <mc:AlternateContent xmlns:mc="http://schemas.openxmlformats.org/markup-compatibility/2006">
              <mc:Choice xmlns:v="urn:schemas-microsoft-com:vml" Requires="v">
                <p:oleObj spid="_x0000_s6150" name="Image" r:id="rId3" imgW="15466320" imgH="11504520" progId="Photoshop.Image.11">
                  <p:embed/>
                </p:oleObj>
              </mc:Choice>
              <mc:Fallback>
                <p:oleObj name="Image" r:id="rId3" imgW="15466320" imgH="11504520" progId="Photoshop.Image.11">
                  <p:embed/>
                  <p:pic>
                    <p:nvPicPr>
                      <p:cNvPr id="0" name=""/>
                      <p:cNvPicPr/>
                      <p:nvPr/>
                    </p:nvPicPr>
                    <p:blipFill>
                      <a:blip r:embed="rId4"/>
                      <a:stretch>
                        <a:fillRect/>
                      </a:stretch>
                    </p:blipFill>
                    <p:spPr>
                      <a:xfrm>
                        <a:off x="1914017" y="1316736"/>
                        <a:ext cx="7330567" cy="5463516"/>
                      </a:xfrm>
                      <a:prstGeom prst="rect">
                        <a:avLst/>
                      </a:prstGeom>
                    </p:spPr>
                  </p:pic>
                </p:oleObj>
              </mc:Fallback>
            </mc:AlternateContent>
          </a:graphicData>
        </a:graphic>
      </p:graphicFrame>
    </p:spTree>
    <p:extLst>
      <p:ext uri="{BB962C8B-B14F-4D97-AF65-F5344CB8AC3E}">
        <p14:creationId xmlns:p14="http://schemas.microsoft.com/office/powerpoint/2010/main" val="25918362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5E701855-947C-438F-A425-EE6C505CC459}"/>
              </a:ext>
            </a:extLst>
          </p:cNvPr>
          <p:cNvGraphicFramePr>
            <a:graphicFrameLocks noChangeAspect="1"/>
          </p:cNvGraphicFramePr>
          <p:nvPr>
            <p:extLst>
              <p:ext uri="{D42A27DB-BD31-4B8C-83A1-F6EECF244321}">
                <p14:modId xmlns:p14="http://schemas.microsoft.com/office/powerpoint/2010/main" val="451458718"/>
              </p:ext>
            </p:extLst>
          </p:nvPr>
        </p:nvGraphicFramePr>
        <p:xfrm>
          <a:off x="2488438" y="530352"/>
          <a:ext cx="7019384" cy="6083935"/>
        </p:xfrm>
        <a:graphic>
          <a:graphicData uri="http://schemas.openxmlformats.org/presentationml/2006/ole">
            <mc:AlternateContent xmlns:mc="http://schemas.openxmlformats.org/markup-compatibility/2006">
              <mc:Choice xmlns:v="urn:schemas-microsoft-com:vml" Requires="v">
                <p:oleObj spid="_x0000_s10244" name="Image" r:id="rId3" imgW="12609360" imgH="10895040" progId="Photoshop.Image.11">
                  <p:embed/>
                </p:oleObj>
              </mc:Choice>
              <mc:Fallback>
                <p:oleObj name="Image" r:id="rId3" imgW="12609360" imgH="10895040" progId="Photoshop.Image.11">
                  <p:embed/>
                  <p:pic>
                    <p:nvPicPr>
                      <p:cNvPr id="0" name=""/>
                      <p:cNvPicPr/>
                      <p:nvPr/>
                    </p:nvPicPr>
                    <p:blipFill>
                      <a:blip r:embed="rId4"/>
                      <a:stretch>
                        <a:fillRect/>
                      </a:stretch>
                    </p:blipFill>
                    <p:spPr>
                      <a:xfrm>
                        <a:off x="2488438" y="530352"/>
                        <a:ext cx="7019384" cy="6083935"/>
                      </a:xfrm>
                      <a:prstGeom prst="rect">
                        <a:avLst/>
                      </a:prstGeom>
                    </p:spPr>
                  </p:pic>
                </p:oleObj>
              </mc:Fallback>
            </mc:AlternateContent>
          </a:graphicData>
        </a:graphic>
      </p:graphicFrame>
    </p:spTree>
    <p:extLst>
      <p:ext uri="{BB962C8B-B14F-4D97-AF65-F5344CB8AC3E}">
        <p14:creationId xmlns:p14="http://schemas.microsoft.com/office/powerpoint/2010/main" val="8314660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2788DAF-5159-473B-AD3B-7931576B1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005" y="548640"/>
            <a:ext cx="7863091" cy="5902221"/>
          </a:xfrm>
          <a:prstGeom prst="rect">
            <a:avLst/>
          </a:prstGeom>
        </p:spPr>
      </p:pic>
    </p:spTree>
    <p:extLst>
      <p:ext uri="{BB962C8B-B14F-4D97-AF65-F5344CB8AC3E}">
        <p14:creationId xmlns:p14="http://schemas.microsoft.com/office/powerpoint/2010/main" val="413791882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DDF4C02-134D-4E13-924C-EDC13F9F4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254" y="0"/>
            <a:ext cx="10413492" cy="5894429"/>
          </a:xfrm>
          <a:prstGeom prst="rect">
            <a:avLst/>
          </a:prstGeom>
        </p:spPr>
      </p:pic>
      <p:sp>
        <p:nvSpPr>
          <p:cNvPr id="7" name="TekstSylinder 6">
            <a:extLst>
              <a:ext uri="{FF2B5EF4-FFF2-40B4-BE49-F238E27FC236}">
                <a16:creationId xmlns:a16="http://schemas.microsoft.com/office/drawing/2014/main" id="{AD892976-AFA0-41F0-BAF3-90E3EE63A069}"/>
              </a:ext>
            </a:extLst>
          </p:cNvPr>
          <p:cNvSpPr txBox="1"/>
          <p:nvPr/>
        </p:nvSpPr>
        <p:spPr>
          <a:xfrm>
            <a:off x="2461260" y="5894429"/>
            <a:ext cx="7269480" cy="923330"/>
          </a:xfrm>
          <a:prstGeom prst="rect">
            <a:avLst/>
          </a:prstGeom>
          <a:noFill/>
        </p:spPr>
        <p:txBody>
          <a:bodyPr wrap="square" rtlCol="0">
            <a:spAutoFit/>
          </a:bodyPr>
          <a:lstStyle/>
          <a:p>
            <a:pPr algn="ctr"/>
            <a:r>
              <a:rPr lang="nb-NO" dirty="0"/>
              <a:t>Trykk på «Conference 2020», og velg det du ønsker å gjøre</a:t>
            </a:r>
          </a:p>
          <a:p>
            <a:pPr algn="ctr"/>
            <a:r>
              <a:rPr lang="nb-NO" dirty="0"/>
              <a:t>«Book </a:t>
            </a:r>
            <a:r>
              <a:rPr lang="nb-NO" dirty="0" err="1"/>
              <a:t>Accommodation</a:t>
            </a:r>
            <a:r>
              <a:rPr lang="nb-NO" dirty="0"/>
              <a:t>» for rombestilling, gallamiddag, åpning mm</a:t>
            </a:r>
          </a:p>
          <a:p>
            <a:pPr algn="ctr"/>
            <a:r>
              <a:rPr lang="nb-NO" dirty="0"/>
              <a:t>«</a:t>
            </a:r>
            <a:r>
              <a:rPr lang="nb-NO" dirty="0" err="1"/>
              <a:t>Registration»for</a:t>
            </a:r>
            <a:r>
              <a:rPr lang="nb-NO" dirty="0"/>
              <a:t> å melde seg på konferansen</a:t>
            </a:r>
          </a:p>
        </p:txBody>
      </p:sp>
    </p:spTree>
    <p:extLst>
      <p:ext uri="{BB962C8B-B14F-4D97-AF65-F5344CB8AC3E}">
        <p14:creationId xmlns:p14="http://schemas.microsoft.com/office/powerpoint/2010/main" val="294016358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E46991-09EE-42CA-B999-24CF5050D794}"/>
              </a:ext>
            </a:extLst>
          </p:cNvPr>
          <p:cNvSpPr>
            <a:spLocks noGrp="1"/>
          </p:cNvSpPr>
          <p:nvPr>
            <p:ph type="title"/>
          </p:nvPr>
        </p:nvSpPr>
        <p:spPr>
          <a:xfrm>
            <a:off x="838200" y="365125"/>
            <a:ext cx="10515600" cy="2780411"/>
          </a:xfrm>
        </p:spPr>
        <p:txBody>
          <a:bodyPr>
            <a:normAutofit/>
          </a:bodyPr>
          <a:lstStyle/>
          <a:p>
            <a:r>
              <a:rPr lang="nb-NO" sz="2000" dirty="0"/>
              <a:t>Når du trykker på «</a:t>
            </a:r>
            <a:r>
              <a:rPr lang="nb-NO" sz="2000" dirty="0" err="1"/>
              <a:t>Registration</a:t>
            </a:r>
            <a:r>
              <a:rPr lang="nb-NO" sz="2000" dirty="0"/>
              <a:t> kommer du til en side med mye tekst. Her er nøye beskrevet hva du skal gjøre. Under avsnittet Conference </a:t>
            </a:r>
            <a:r>
              <a:rPr lang="nb-NO" sz="2000" dirty="0" err="1"/>
              <a:t>Registration</a:t>
            </a:r>
            <a:r>
              <a:rPr lang="nb-NO" sz="2000" dirty="0"/>
              <a:t> finnes en link </a:t>
            </a:r>
            <a:r>
              <a:rPr lang="pt-BR" sz="2000" b="1" dirty="0">
                <a:solidFill>
                  <a:schemeClr val="accent1">
                    <a:lumMod val="75000"/>
                  </a:schemeClr>
                </a:solidFill>
              </a:rPr>
              <a:t>https://tsi2020.eventbrite.co.uk.</a:t>
            </a:r>
            <a:br>
              <a:rPr lang="pt-BR" sz="2000" b="1" dirty="0">
                <a:solidFill>
                  <a:schemeClr val="accent1">
                    <a:lumMod val="75000"/>
                  </a:schemeClr>
                </a:solidFill>
              </a:rPr>
            </a:br>
            <a:r>
              <a:rPr lang="pt-BR" sz="2000" dirty="0"/>
              <a:t>Når du trykker på den kommer du til en ny side med mye tekst. Langt oppe til høyre finner du et grønt felt, merket “Tickets”. Trykk der. Du kommer deretter til en side der du har en rekke valg. Merk at du må scrolle nedover for å finne alt. Noe koster penger, noe er gratis </a:t>
            </a:r>
            <a:br>
              <a:rPr lang="pt-BR" sz="2000" dirty="0"/>
            </a:br>
            <a:r>
              <a:rPr lang="pt-BR" sz="2000" dirty="0"/>
              <a:t>Det er påmelding til selve konferansen, til showtime, åpningsseremoni, Child club og TEENS Club</a:t>
            </a:r>
            <a:endParaRPr lang="nb-NO" sz="2000" dirty="0"/>
          </a:p>
        </p:txBody>
      </p:sp>
    </p:spTree>
    <p:extLst>
      <p:ext uri="{BB962C8B-B14F-4D97-AF65-F5344CB8AC3E}">
        <p14:creationId xmlns:p14="http://schemas.microsoft.com/office/powerpoint/2010/main" val="252198656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8D4E11-02A8-4EC5-986C-B60A1412D5FC}"/>
              </a:ext>
            </a:extLst>
          </p:cNvPr>
          <p:cNvSpPr>
            <a:spLocks noGrp="1"/>
          </p:cNvSpPr>
          <p:nvPr>
            <p:ph type="title"/>
          </p:nvPr>
        </p:nvSpPr>
        <p:spPr>
          <a:xfrm>
            <a:off x="838200" y="365125"/>
            <a:ext cx="10515600" cy="430403"/>
          </a:xfrm>
        </p:spPr>
        <p:txBody>
          <a:bodyPr>
            <a:normAutofit/>
          </a:bodyPr>
          <a:lstStyle/>
          <a:p>
            <a:pPr algn="ctr"/>
            <a:r>
              <a:rPr lang="nb-NO" sz="2400" dirty="0"/>
              <a:t>Registrering</a:t>
            </a:r>
          </a:p>
        </p:txBody>
      </p:sp>
      <p:graphicFrame>
        <p:nvGraphicFramePr>
          <p:cNvPr id="5" name="Objekt 4">
            <a:extLst>
              <a:ext uri="{FF2B5EF4-FFF2-40B4-BE49-F238E27FC236}">
                <a16:creationId xmlns:a16="http://schemas.microsoft.com/office/drawing/2014/main" id="{D86F2B78-EC36-4416-B60C-7095C7258270}"/>
              </a:ext>
            </a:extLst>
          </p:cNvPr>
          <p:cNvGraphicFramePr>
            <a:graphicFrameLocks noChangeAspect="1"/>
          </p:cNvGraphicFramePr>
          <p:nvPr>
            <p:extLst>
              <p:ext uri="{D42A27DB-BD31-4B8C-83A1-F6EECF244321}">
                <p14:modId xmlns:p14="http://schemas.microsoft.com/office/powerpoint/2010/main" val="2645420821"/>
              </p:ext>
            </p:extLst>
          </p:nvPr>
        </p:nvGraphicFramePr>
        <p:xfrm>
          <a:off x="1844675" y="962025"/>
          <a:ext cx="8502650" cy="5530850"/>
        </p:xfrm>
        <a:graphic>
          <a:graphicData uri="http://schemas.openxmlformats.org/presentationml/2006/ole">
            <mc:AlternateContent xmlns:mc="http://schemas.openxmlformats.org/markup-compatibility/2006">
              <mc:Choice xmlns:v="urn:schemas-microsoft-com:vml" Requires="v">
                <p:oleObj spid="_x0000_s7173" name="Image" r:id="rId3" imgW="16914240" imgH="10971360" progId="Photoshop.Image.11">
                  <p:embed/>
                </p:oleObj>
              </mc:Choice>
              <mc:Fallback>
                <p:oleObj name="Image" r:id="rId3" imgW="16914240" imgH="10971360" progId="Photoshop.Image.11">
                  <p:embed/>
                  <p:pic>
                    <p:nvPicPr>
                      <p:cNvPr id="0" name=""/>
                      <p:cNvPicPr/>
                      <p:nvPr/>
                    </p:nvPicPr>
                    <p:blipFill>
                      <a:blip r:embed="rId4"/>
                      <a:stretch>
                        <a:fillRect/>
                      </a:stretch>
                    </p:blipFill>
                    <p:spPr>
                      <a:xfrm>
                        <a:off x="1844675" y="962025"/>
                        <a:ext cx="8502650" cy="5530850"/>
                      </a:xfrm>
                      <a:prstGeom prst="rect">
                        <a:avLst/>
                      </a:prstGeom>
                    </p:spPr>
                  </p:pic>
                </p:oleObj>
              </mc:Fallback>
            </mc:AlternateContent>
          </a:graphicData>
        </a:graphic>
      </p:graphicFrame>
    </p:spTree>
    <p:extLst>
      <p:ext uri="{BB962C8B-B14F-4D97-AF65-F5344CB8AC3E}">
        <p14:creationId xmlns:p14="http://schemas.microsoft.com/office/powerpoint/2010/main" val="338999499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7BAA6C-E907-4A59-9F74-6960E332CADB}"/>
              </a:ext>
            </a:extLst>
          </p:cNvPr>
          <p:cNvSpPr>
            <a:spLocks noGrp="1"/>
          </p:cNvSpPr>
          <p:nvPr>
            <p:ph type="title"/>
          </p:nvPr>
        </p:nvSpPr>
        <p:spPr/>
        <p:txBody>
          <a:bodyPr>
            <a:normAutofit/>
          </a:bodyPr>
          <a:lstStyle/>
          <a:p>
            <a:pPr algn="ctr"/>
            <a:r>
              <a:rPr lang="nb-NO" sz="8000" dirty="0">
                <a:solidFill>
                  <a:srgbClr val="C00000"/>
                </a:solidFill>
              </a:rPr>
              <a:t>HUSK</a:t>
            </a:r>
          </a:p>
        </p:txBody>
      </p:sp>
      <p:pic>
        <p:nvPicPr>
          <p:cNvPr id="4098" name="Picture 2" descr="Foto: CDC, Alissa Eckert">
            <a:extLst>
              <a:ext uri="{FF2B5EF4-FFF2-40B4-BE49-F238E27FC236}">
                <a16:creationId xmlns:a16="http://schemas.microsoft.com/office/drawing/2014/main" id="{499B634C-3DAD-4272-B1A2-6A10100C69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41798" y="1690688"/>
            <a:ext cx="3108404" cy="1749679"/>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955C3A8A-B05F-49A8-A5D2-9B629BC0CFC8}"/>
              </a:ext>
            </a:extLst>
          </p:cNvPr>
          <p:cNvSpPr txBox="1"/>
          <p:nvPr/>
        </p:nvSpPr>
        <p:spPr>
          <a:xfrm>
            <a:off x="1225296" y="3440367"/>
            <a:ext cx="10515600" cy="2616101"/>
          </a:xfrm>
          <a:prstGeom prst="rect">
            <a:avLst/>
          </a:prstGeom>
          <a:noFill/>
        </p:spPr>
        <p:txBody>
          <a:bodyPr wrap="square" rtlCol="0">
            <a:spAutoFit/>
          </a:bodyPr>
          <a:lstStyle/>
          <a:p>
            <a:pPr algn="ctr"/>
            <a:r>
              <a:rPr lang="nb-NO" sz="9600" b="1" dirty="0">
                <a:solidFill>
                  <a:srgbClr val="C00000"/>
                </a:solidFill>
              </a:rPr>
              <a:t>REISEFORSIKRING!!!</a:t>
            </a:r>
            <a:r>
              <a:rPr lang="nb-NO" sz="3200" b="1" dirty="0">
                <a:solidFill>
                  <a:srgbClr val="C00000"/>
                </a:solidFill>
              </a:rPr>
              <a:t>Husk å sjekke at forsikringen din dekker avbestilling</a:t>
            </a:r>
          </a:p>
          <a:p>
            <a:pPr algn="ctr"/>
            <a:endParaRPr lang="nb-NO" b="1" dirty="0">
              <a:solidFill>
                <a:srgbClr val="C00000"/>
              </a:solidFill>
            </a:endParaRPr>
          </a:p>
          <a:p>
            <a:pPr algn="ctr"/>
            <a:r>
              <a:rPr lang="nb-NO" b="1" dirty="0">
                <a:solidFill>
                  <a:srgbClr val="C00000"/>
                </a:solidFill>
              </a:rPr>
              <a:t>Foreningen dekker IKKE avbestilling!</a:t>
            </a:r>
          </a:p>
        </p:txBody>
      </p:sp>
    </p:spTree>
    <p:extLst>
      <p:ext uri="{BB962C8B-B14F-4D97-AF65-F5344CB8AC3E}">
        <p14:creationId xmlns:p14="http://schemas.microsoft.com/office/powerpoint/2010/main" val="63575313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3C132E-ABA1-49CA-A0DE-1800F63372C2}"/>
              </a:ext>
            </a:extLst>
          </p:cNvPr>
          <p:cNvSpPr>
            <a:spLocks noGrp="1"/>
          </p:cNvSpPr>
          <p:nvPr>
            <p:ph type="title"/>
          </p:nvPr>
        </p:nvSpPr>
        <p:spPr>
          <a:xfrm>
            <a:off x="841248" y="484633"/>
            <a:ext cx="7324344" cy="548640"/>
          </a:xfrm>
        </p:spPr>
        <p:txBody>
          <a:bodyPr>
            <a:normAutofit fontScale="90000"/>
          </a:bodyPr>
          <a:lstStyle/>
          <a:p>
            <a:pPr algn="ctr"/>
            <a:r>
              <a:rPr lang="nb-NO" dirty="0"/>
              <a:t>Registrering</a:t>
            </a:r>
          </a:p>
        </p:txBody>
      </p:sp>
      <p:graphicFrame>
        <p:nvGraphicFramePr>
          <p:cNvPr id="4" name="Objekt 3">
            <a:extLst>
              <a:ext uri="{FF2B5EF4-FFF2-40B4-BE49-F238E27FC236}">
                <a16:creationId xmlns:a16="http://schemas.microsoft.com/office/drawing/2014/main" id="{1B7E5693-EE38-41DD-A22F-1935A3B678C2}"/>
              </a:ext>
            </a:extLst>
          </p:cNvPr>
          <p:cNvGraphicFramePr>
            <a:graphicFrameLocks noChangeAspect="1"/>
          </p:cNvGraphicFramePr>
          <p:nvPr>
            <p:extLst>
              <p:ext uri="{D42A27DB-BD31-4B8C-83A1-F6EECF244321}">
                <p14:modId xmlns:p14="http://schemas.microsoft.com/office/powerpoint/2010/main" val="251618378"/>
              </p:ext>
            </p:extLst>
          </p:nvPr>
        </p:nvGraphicFramePr>
        <p:xfrm>
          <a:off x="1642364" y="1305179"/>
          <a:ext cx="8559800" cy="5454650"/>
        </p:xfrm>
        <a:graphic>
          <a:graphicData uri="http://schemas.openxmlformats.org/presentationml/2006/ole">
            <mc:AlternateContent xmlns:mc="http://schemas.openxmlformats.org/markup-compatibility/2006">
              <mc:Choice xmlns:v="urn:schemas-microsoft-com:vml" Requires="v">
                <p:oleObj spid="_x0000_s8197" name="Image" r:id="rId3" imgW="17028360" imgH="10818720" progId="Photoshop.Image.11">
                  <p:embed/>
                </p:oleObj>
              </mc:Choice>
              <mc:Fallback>
                <p:oleObj name="Image" r:id="rId3" imgW="17028360" imgH="10818720" progId="Photoshop.Image.11">
                  <p:embed/>
                  <p:pic>
                    <p:nvPicPr>
                      <p:cNvPr id="0" name=""/>
                      <p:cNvPicPr/>
                      <p:nvPr/>
                    </p:nvPicPr>
                    <p:blipFill>
                      <a:blip r:embed="rId4"/>
                      <a:stretch>
                        <a:fillRect/>
                      </a:stretch>
                    </p:blipFill>
                    <p:spPr>
                      <a:xfrm>
                        <a:off x="1642364" y="1305179"/>
                        <a:ext cx="8559800" cy="5454650"/>
                      </a:xfrm>
                      <a:prstGeom prst="rect">
                        <a:avLst/>
                      </a:prstGeom>
                    </p:spPr>
                  </p:pic>
                </p:oleObj>
              </mc:Fallback>
            </mc:AlternateContent>
          </a:graphicData>
        </a:graphic>
      </p:graphicFrame>
    </p:spTree>
    <p:extLst>
      <p:ext uri="{BB962C8B-B14F-4D97-AF65-F5344CB8AC3E}">
        <p14:creationId xmlns:p14="http://schemas.microsoft.com/office/powerpoint/2010/main" val="2343563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7FA161-B829-4D28-B1C6-46E0EF6B02BE}"/>
              </a:ext>
            </a:extLst>
          </p:cNvPr>
          <p:cNvSpPr>
            <a:spLocks noGrp="1"/>
          </p:cNvSpPr>
          <p:nvPr>
            <p:ph type="title"/>
          </p:nvPr>
        </p:nvSpPr>
        <p:spPr>
          <a:xfrm>
            <a:off x="838200" y="365125"/>
            <a:ext cx="9284208" cy="1325563"/>
          </a:xfrm>
        </p:spPr>
        <p:txBody>
          <a:bodyPr>
            <a:normAutofit/>
          </a:bodyPr>
          <a:lstStyle/>
          <a:p>
            <a:pPr algn="ctr"/>
            <a:r>
              <a:rPr lang="nb-NO" sz="3600" dirty="0"/>
              <a:t>Registrering</a:t>
            </a:r>
          </a:p>
        </p:txBody>
      </p:sp>
      <p:graphicFrame>
        <p:nvGraphicFramePr>
          <p:cNvPr id="4" name="Objekt 3">
            <a:extLst>
              <a:ext uri="{FF2B5EF4-FFF2-40B4-BE49-F238E27FC236}">
                <a16:creationId xmlns:a16="http://schemas.microsoft.com/office/drawing/2014/main" id="{B0B9F4FE-83E5-45D8-9DA8-E7789BA758CE}"/>
              </a:ext>
            </a:extLst>
          </p:cNvPr>
          <p:cNvGraphicFramePr>
            <a:graphicFrameLocks noChangeAspect="1"/>
          </p:cNvGraphicFramePr>
          <p:nvPr>
            <p:extLst>
              <p:ext uri="{D42A27DB-BD31-4B8C-83A1-F6EECF244321}">
                <p14:modId xmlns:p14="http://schemas.microsoft.com/office/powerpoint/2010/main" val="2333462452"/>
              </p:ext>
            </p:extLst>
          </p:nvPr>
        </p:nvGraphicFramePr>
        <p:xfrm>
          <a:off x="1831340" y="1430528"/>
          <a:ext cx="7714996" cy="4948394"/>
        </p:xfrm>
        <a:graphic>
          <a:graphicData uri="http://schemas.openxmlformats.org/presentationml/2006/ole">
            <mc:AlternateContent xmlns:mc="http://schemas.openxmlformats.org/markup-compatibility/2006">
              <mc:Choice xmlns:v="urn:schemas-microsoft-com:vml" Requires="v">
                <p:oleObj spid="_x0000_s9221" name="Image" r:id="rId3" imgW="17333280" imgH="11085480" progId="Photoshop.Image.11">
                  <p:embed/>
                </p:oleObj>
              </mc:Choice>
              <mc:Fallback>
                <p:oleObj name="Image" r:id="rId3" imgW="17333280" imgH="11085480" progId="Photoshop.Image.11">
                  <p:embed/>
                  <p:pic>
                    <p:nvPicPr>
                      <p:cNvPr id="0" name=""/>
                      <p:cNvPicPr/>
                      <p:nvPr/>
                    </p:nvPicPr>
                    <p:blipFill>
                      <a:blip r:embed="rId4"/>
                      <a:stretch>
                        <a:fillRect/>
                      </a:stretch>
                    </p:blipFill>
                    <p:spPr>
                      <a:xfrm>
                        <a:off x="1831340" y="1430528"/>
                        <a:ext cx="7714996" cy="4948394"/>
                      </a:xfrm>
                      <a:prstGeom prst="rect">
                        <a:avLst/>
                      </a:prstGeom>
                    </p:spPr>
                  </p:pic>
                </p:oleObj>
              </mc:Fallback>
            </mc:AlternateContent>
          </a:graphicData>
        </a:graphic>
      </p:graphicFrame>
    </p:spTree>
    <p:extLst>
      <p:ext uri="{BB962C8B-B14F-4D97-AF65-F5344CB8AC3E}">
        <p14:creationId xmlns:p14="http://schemas.microsoft.com/office/powerpoint/2010/main" val="235541855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1C45EA-DEA2-47DE-8AF7-6490137A9C7E}"/>
              </a:ext>
            </a:extLst>
          </p:cNvPr>
          <p:cNvSpPr>
            <a:spLocks noGrp="1"/>
          </p:cNvSpPr>
          <p:nvPr>
            <p:ph type="title"/>
          </p:nvPr>
        </p:nvSpPr>
        <p:spPr/>
        <p:txBody>
          <a:bodyPr/>
          <a:lstStyle/>
          <a:p>
            <a:pPr algn="ctr"/>
            <a:r>
              <a:rPr lang="nb-NO" dirty="0"/>
              <a:t>TIL SLUTT</a:t>
            </a:r>
          </a:p>
        </p:txBody>
      </p:sp>
      <p:sp>
        <p:nvSpPr>
          <p:cNvPr id="3" name="Plassholder for innhold 2">
            <a:extLst>
              <a:ext uri="{FF2B5EF4-FFF2-40B4-BE49-F238E27FC236}">
                <a16:creationId xmlns:a16="http://schemas.microsoft.com/office/drawing/2014/main" id="{F00ABC2B-6BA3-4C81-8E88-45E754CF17A7}"/>
              </a:ext>
            </a:extLst>
          </p:cNvPr>
          <p:cNvSpPr>
            <a:spLocks noGrp="1"/>
          </p:cNvSpPr>
          <p:nvPr>
            <p:ph idx="1"/>
          </p:nvPr>
        </p:nvSpPr>
        <p:spPr/>
        <p:txBody>
          <a:bodyPr/>
          <a:lstStyle/>
          <a:p>
            <a:pPr marL="0" indent="0" algn="ctr">
              <a:buNone/>
            </a:pPr>
            <a:r>
              <a:rPr lang="nb-NO" dirty="0"/>
              <a:t>Når du bestiller noe, får du alltid epost med bekreftelse.</a:t>
            </a:r>
          </a:p>
          <a:p>
            <a:pPr marL="0" indent="0" algn="ctr">
              <a:buNone/>
            </a:pPr>
            <a:r>
              <a:rPr lang="nb-NO" dirty="0"/>
              <a:t>Husk å skriv ut eller lagre på telefonen eller nettbrett. </a:t>
            </a:r>
          </a:p>
          <a:p>
            <a:pPr marL="0" indent="0" algn="ctr">
              <a:buNone/>
            </a:pPr>
            <a:r>
              <a:rPr lang="nb-NO" dirty="0"/>
              <a:t>Du må kunne vise billett til arrangementene!</a:t>
            </a:r>
          </a:p>
          <a:p>
            <a:pPr marL="0" indent="0" algn="ctr">
              <a:buNone/>
            </a:pPr>
            <a:endParaRPr lang="nb-NO" dirty="0"/>
          </a:p>
          <a:p>
            <a:pPr marL="0" indent="0" algn="ctr">
              <a:buNone/>
            </a:pPr>
            <a:r>
              <a:rPr lang="nb-NO" sz="3600" dirty="0">
                <a:solidFill>
                  <a:srgbClr val="C00000"/>
                </a:solidFill>
              </a:rPr>
              <a:t>Det er bare å ta kontakt hvis du lurer på noe.</a:t>
            </a:r>
          </a:p>
          <a:p>
            <a:pPr marL="0" indent="0" algn="ctr">
              <a:buNone/>
            </a:pPr>
            <a:r>
              <a:rPr lang="nb-NO" sz="3600" dirty="0">
                <a:solidFill>
                  <a:srgbClr val="C00000"/>
                </a:solidFill>
              </a:rPr>
              <a:t>Jeg hjelper gjerne!</a:t>
            </a:r>
          </a:p>
          <a:p>
            <a:pPr marL="0" indent="0" algn="ctr">
              <a:buNone/>
            </a:pPr>
            <a:endParaRPr lang="nb-NO" dirty="0"/>
          </a:p>
          <a:p>
            <a:pPr marL="0" indent="0" algn="ctr">
              <a:buNone/>
            </a:pPr>
            <a:r>
              <a:rPr lang="nb-NO" dirty="0"/>
              <a:t>Sees i Skottland!</a:t>
            </a:r>
          </a:p>
        </p:txBody>
      </p:sp>
    </p:spTree>
    <p:extLst>
      <p:ext uri="{BB962C8B-B14F-4D97-AF65-F5344CB8AC3E}">
        <p14:creationId xmlns:p14="http://schemas.microsoft.com/office/powerpoint/2010/main" val="2957603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E52FD034-CEDB-4067-A60B-3055B6D84418}"/>
              </a:ext>
            </a:extLst>
          </p:cNvPr>
          <p:cNvGraphicFramePr>
            <a:graphicFrameLocks noChangeAspect="1"/>
          </p:cNvGraphicFramePr>
          <p:nvPr>
            <p:extLst>
              <p:ext uri="{D42A27DB-BD31-4B8C-83A1-F6EECF244321}">
                <p14:modId xmlns:p14="http://schemas.microsoft.com/office/powerpoint/2010/main" val="3238524221"/>
              </p:ext>
            </p:extLst>
          </p:nvPr>
        </p:nvGraphicFramePr>
        <p:xfrm>
          <a:off x="393192" y="89254"/>
          <a:ext cx="11365992" cy="6656287"/>
        </p:xfrm>
        <a:graphic>
          <a:graphicData uri="http://schemas.openxmlformats.org/presentationml/2006/ole">
            <mc:AlternateContent xmlns:mc="http://schemas.openxmlformats.org/markup-compatibility/2006">
              <mc:Choice xmlns:v="urn:schemas-microsoft-com:vml" Requires="v">
                <p:oleObj spid="_x0000_s11267" name="Image" r:id="rId3" imgW="19694880" imgH="11504520" progId="Photoshop.Image.11">
                  <p:embed/>
                </p:oleObj>
              </mc:Choice>
              <mc:Fallback>
                <p:oleObj name="Image" r:id="rId3" imgW="19694880" imgH="11504520" progId="Photoshop.Image.11">
                  <p:embed/>
                  <p:pic>
                    <p:nvPicPr>
                      <p:cNvPr id="0" name=""/>
                      <p:cNvPicPr/>
                      <p:nvPr/>
                    </p:nvPicPr>
                    <p:blipFill>
                      <a:blip r:embed="rId4"/>
                      <a:stretch>
                        <a:fillRect/>
                      </a:stretch>
                    </p:blipFill>
                    <p:spPr>
                      <a:xfrm>
                        <a:off x="393192" y="89254"/>
                        <a:ext cx="11365992" cy="6656287"/>
                      </a:xfrm>
                      <a:prstGeom prst="rect">
                        <a:avLst/>
                      </a:prstGeom>
                    </p:spPr>
                  </p:pic>
                </p:oleObj>
              </mc:Fallback>
            </mc:AlternateContent>
          </a:graphicData>
        </a:graphic>
      </p:graphicFrame>
    </p:spTree>
    <p:extLst>
      <p:ext uri="{BB962C8B-B14F-4D97-AF65-F5344CB8AC3E}">
        <p14:creationId xmlns:p14="http://schemas.microsoft.com/office/powerpoint/2010/main" val="3924975480"/>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F1FE67-A001-4EF3-8CA5-E25B366A81AF}"/>
              </a:ext>
            </a:extLst>
          </p:cNvPr>
          <p:cNvSpPr>
            <a:spLocks noGrp="1"/>
          </p:cNvSpPr>
          <p:nvPr>
            <p:ph type="title"/>
          </p:nvPr>
        </p:nvSpPr>
        <p:spPr/>
        <p:txBody>
          <a:bodyPr/>
          <a:lstStyle/>
          <a:p>
            <a:pPr algn="ctr"/>
            <a:r>
              <a:rPr lang="nb-NO" dirty="0"/>
              <a:t>OPPLEGG FOR NORSKE DELTAKERE</a:t>
            </a:r>
          </a:p>
        </p:txBody>
      </p:sp>
      <p:sp>
        <p:nvSpPr>
          <p:cNvPr id="3" name="Plassholder for innhold 2">
            <a:extLst>
              <a:ext uri="{FF2B5EF4-FFF2-40B4-BE49-F238E27FC236}">
                <a16:creationId xmlns:a16="http://schemas.microsoft.com/office/drawing/2014/main" id="{86B0A2A2-AE22-4381-A27F-69A77B6DB841}"/>
              </a:ext>
            </a:extLst>
          </p:cNvPr>
          <p:cNvSpPr>
            <a:spLocks noGrp="1"/>
          </p:cNvSpPr>
          <p:nvPr>
            <p:ph idx="1"/>
          </p:nvPr>
        </p:nvSpPr>
        <p:spPr/>
        <p:txBody>
          <a:bodyPr/>
          <a:lstStyle/>
          <a:p>
            <a:pPr marL="0" indent="0">
              <a:buNone/>
            </a:pPr>
            <a:r>
              <a:rPr lang="nb-NO" dirty="0"/>
              <a:t>13.7: 		Avreise fra Norge</a:t>
            </a:r>
          </a:p>
          <a:p>
            <a:pPr marL="0" indent="0">
              <a:buNone/>
            </a:pPr>
            <a:r>
              <a:rPr lang="nb-NO" dirty="0"/>
              <a:t>13.7 – 16.7: Opphold på </a:t>
            </a:r>
            <a:r>
              <a:rPr lang="nb-NO" dirty="0" err="1"/>
              <a:t>Mercure</a:t>
            </a:r>
            <a:r>
              <a:rPr lang="nb-NO" dirty="0"/>
              <a:t> Edinburgh City-Princes Street Hotel</a:t>
            </a:r>
          </a:p>
          <a:p>
            <a:pPr marL="0" indent="0">
              <a:buNone/>
            </a:pPr>
            <a:r>
              <a:rPr lang="nb-NO" dirty="0"/>
              <a:t>		Koster £150 for enkeltrom, £160 for dobbeltrom pr. natt</a:t>
            </a:r>
          </a:p>
          <a:p>
            <a:pPr marL="0" indent="0">
              <a:buNone/>
            </a:pPr>
            <a:r>
              <a:rPr lang="nb-NO" dirty="0"/>
              <a:t>		(Det er selvsagt frivillig å delta på dette)</a:t>
            </a:r>
          </a:p>
          <a:p>
            <a:pPr marL="0" indent="0">
              <a:buNone/>
            </a:pPr>
            <a:r>
              <a:rPr lang="nb-NO" dirty="0"/>
              <a:t>16.7: 		Tog til Stirling</a:t>
            </a:r>
          </a:p>
          <a:p>
            <a:pPr marL="0" indent="0">
              <a:buNone/>
            </a:pPr>
            <a:r>
              <a:rPr lang="nb-NO" dirty="0"/>
              <a:t>16.7:		Avreise fra Norge for de som ikke skal til Edinburgh</a:t>
            </a:r>
          </a:p>
          <a:p>
            <a:pPr marL="0" indent="0">
              <a:buNone/>
            </a:pPr>
            <a:r>
              <a:rPr lang="nb-NO" dirty="0"/>
              <a:t>16.7 – 20.7:	Konferanse på Stirling </a:t>
            </a:r>
            <a:r>
              <a:rPr lang="nb-NO" dirty="0" err="1"/>
              <a:t>University</a:t>
            </a:r>
            <a:endParaRPr lang="nb-NO" dirty="0"/>
          </a:p>
          <a:p>
            <a:pPr marL="0" indent="0">
              <a:buNone/>
            </a:pPr>
            <a:r>
              <a:rPr lang="nb-NO" dirty="0"/>
              <a:t>20.7		Hjemreise</a:t>
            </a:r>
          </a:p>
        </p:txBody>
      </p:sp>
    </p:spTree>
    <p:extLst>
      <p:ext uri="{BB962C8B-B14F-4D97-AF65-F5344CB8AC3E}">
        <p14:creationId xmlns:p14="http://schemas.microsoft.com/office/powerpoint/2010/main" val="19644465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2E4BFE-9ACD-4990-A321-6B5FD68D2FC6}"/>
              </a:ext>
            </a:extLst>
          </p:cNvPr>
          <p:cNvSpPr>
            <a:spLocks noGrp="1"/>
          </p:cNvSpPr>
          <p:nvPr>
            <p:ph type="title"/>
          </p:nvPr>
        </p:nvSpPr>
        <p:spPr/>
        <p:txBody>
          <a:bodyPr/>
          <a:lstStyle/>
          <a:p>
            <a:r>
              <a:rPr lang="nb-NO" dirty="0"/>
              <a:t>HVORDAN KOMME SEG TIL KONFERANSEN?</a:t>
            </a:r>
          </a:p>
        </p:txBody>
      </p:sp>
      <p:graphicFrame>
        <p:nvGraphicFramePr>
          <p:cNvPr id="4" name="Plassholder for innhold 3">
            <a:extLst>
              <a:ext uri="{FF2B5EF4-FFF2-40B4-BE49-F238E27FC236}">
                <a16:creationId xmlns:a16="http://schemas.microsoft.com/office/drawing/2014/main" id="{275159DF-2EBB-4930-B3B0-7ECFE085245A}"/>
              </a:ext>
            </a:extLst>
          </p:cNvPr>
          <p:cNvGraphicFramePr>
            <a:graphicFrameLocks noGrp="1"/>
          </p:cNvGraphicFramePr>
          <p:nvPr>
            <p:ph idx="1"/>
            <p:extLst>
              <p:ext uri="{D42A27DB-BD31-4B8C-83A1-F6EECF244321}">
                <p14:modId xmlns:p14="http://schemas.microsoft.com/office/powerpoint/2010/main" val="3674704106"/>
              </p:ext>
            </p:extLst>
          </p:nvPr>
        </p:nvGraphicFramePr>
        <p:xfrm>
          <a:off x="906780" y="1498219"/>
          <a:ext cx="6207252" cy="2971606"/>
        </p:xfrm>
        <a:graphic>
          <a:graphicData uri="http://schemas.openxmlformats.org/drawingml/2006/table">
            <a:tbl>
              <a:tblPr>
                <a:tableStyleId>{5C22544A-7EE6-4342-B048-85BDC9FD1C3A}</a:tableStyleId>
              </a:tblPr>
              <a:tblGrid>
                <a:gridCol w="702467">
                  <a:extLst>
                    <a:ext uri="{9D8B030D-6E8A-4147-A177-3AD203B41FA5}">
                      <a16:colId xmlns:a16="http://schemas.microsoft.com/office/drawing/2014/main" val="2380305475"/>
                    </a:ext>
                  </a:extLst>
                </a:gridCol>
                <a:gridCol w="791872">
                  <a:extLst>
                    <a:ext uri="{9D8B030D-6E8A-4147-A177-3AD203B41FA5}">
                      <a16:colId xmlns:a16="http://schemas.microsoft.com/office/drawing/2014/main" val="481954792"/>
                    </a:ext>
                  </a:extLst>
                </a:gridCol>
                <a:gridCol w="791872">
                  <a:extLst>
                    <a:ext uri="{9D8B030D-6E8A-4147-A177-3AD203B41FA5}">
                      <a16:colId xmlns:a16="http://schemas.microsoft.com/office/drawing/2014/main" val="2719369510"/>
                    </a:ext>
                  </a:extLst>
                </a:gridCol>
                <a:gridCol w="498113">
                  <a:extLst>
                    <a:ext uri="{9D8B030D-6E8A-4147-A177-3AD203B41FA5}">
                      <a16:colId xmlns:a16="http://schemas.microsoft.com/office/drawing/2014/main" val="3949413678"/>
                    </a:ext>
                  </a:extLst>
                </a:gridCol>
                <a:gridCol w="561973">
                  <a:extLst>
                    <a:ext uri="{9D8B030D-6E8A-4147-A177-3AD203B41FA5}">
                      <a16:colId xmlns:a16="http://schemas.microsoft.com/office/drawing/2014/main" val="2650868551"/>
                    </a:ext>
                  </a:extLst>
                </a:gridCol>
                <a:gridCol w="664150">
                  <a:extLst>
                    <a:ext uri="{9D8B030D-6E8A-4147-A177-3AD203B41FA5}">
                      <a16:colId xmlns:a16="http://schemas.microsoft.com/office/drawing/2014/main" val="785502078"/>
                    </a:ext>
                  </a:extLst>
                </a:gridCol>
                <a:gridCol w="587518">
                  <a:extLst>
                    <a:ext uri="{9D8B030D-6E8A-4147-A177-3AD203B41FA5}">
                      <a16:colId xmlns:a16="http://schemas.microsoft.com/office/drawing/2014/main" val="1168446693"/>
                    </a:ext>
                  </a:extLst>
                </a:gridCol>
                <a:gridCol w="664150">
                  <a:extLst>
                    <a:ext uri="{9D8B030D-6E8A-4147-A177-3AD203B41FA5}">
                      <a16:colId xmlns:a16="http://schemas.microsoft.com/office/drawing/2014/main" val="1651186550"/>
                    </a:ext>
                  </a:extLst>
                </a:gridCol>
                <a:gridCol w="945137">
                  <a:extLst>
                    <a:ext uri="{9D8B030D-6E8A-4147-A177-3AD203B41FA5}">
                      <a16:colId xmlns:a16="http://schemas.microsoft.com/office/drawing/2014/main" val="554955099"/>
                    </a:ext>
                  </a:extLst>
                </a:gridCol>
              </a:tblGrid>
              <a:tr h="181627">
                <a:tc>
                  <a:txBody>
                    <a:bodyPr/>
                    <a:lstStyle/>
                    <a:p>
                      <a:pPr algn="l" fontAlgn="b"/>
                      <a:r>
                        <a:rPr lang="nb-NO" sz="1100" u="none" strike="noStrike">
                          <a:effectLst/>
                        </a:rPr>
                        <a:t>DATO</a:t>
                      </a:r>
                      <a:endParaRPr lang="nb-NO"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FRA</a:t>
                      </a:r>
                      <a:endParaRPr lang="nb-NO"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TIL</a:t>
                      </a:r>
                      <a:endParaRPr lang="nb-NO"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PRIS</a:t>
                      </a:r>
                      <a:endParaRPr lang="nb-NO"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AVGANG</a:t>
                      </a:r>
                      <a:endParaRPr lang="nb-NO"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ANKOMST</a:t>
                      </a:r>
                      <a:endParaRPr lang="nb-NO"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FLYBYTTE</a:t>
                      </a:r>
                      <a:endParaRPr lang="nb-NO"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FLYBYTTE I</a:t>
                      </a:r>
                      <a:endParaRPr lang="nb-NO"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FLIGHT</a:t>
                      </a:r>
                      <a:endParaRPr lang="nb-NO" sz="11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73729594"/>
                  </a:ext>
                </a:extLst>
              </a:tr>
              <a:tr h="181627">
                <a:tc>
                  <a:txBody>
                    <a:bodyPr/>
                    <a:lstStyle/>
                    <a:p>
                      <a:pPr algn="r" fontAlgn="b"/>
                      <a:r>
                        <a:rPr lang="nb-NO" sz="1100" u="none" strike="noStrike">
                          <a:effectLst/>
                        </a:rPr>
                        <a:t>13.07.2020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OSLO</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EDINBURGH</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923</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11:30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12:20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DY1640</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75804323"/>
                  </a:ext>
                </a:extLst>
              </a:tr>
              <a:tr h="181627">
                <a:tc>
                  <a:txBody>
                    <a:bodyPr/>
                    <a:lstStyle/>
                    <a:p>
                      <a:pPr algn="r" fontAlgn="b"/>
                      <a:r>
                        <a:rPr lang="nb-NO" sz="1100" u="none" strike="noStrike">
                          <a:effectLst/>
                        </a:rPr>
                        <a:t>13.07.2020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BERGEN</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EDINBURGH</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1505</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09:20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12:20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OSL</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dirty="0">
                          <a:effectLst/>
                        </a:rPr>
                        <a:t>DY611/DY1640</a:t>
                      </a:r>
                      <a:endParaRPr lang="nb-NO"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90308769"/>
                  </a:ext>
                </a:extLst>
              </a:tr>
              <a:tr h="261188">
                <a:tc>
                  <a:txBody>
                    <a:bodyPr/>
                    <a:lstStyle/>
                    <a:p>
                      <a:pPr algn="r" fontAlgn="b"/>
                      <a:r>
                        <a:rPr lang="nb-NO" sz="1100" u="none" strike="noStrike">
                          <a:effectLst/>
                        </a:rPr>
                        <a:t>13.07.2020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STAVANGER</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EDINBURGH</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984</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13:35</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14:00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dirty="0" err="1">
                          <a:effectLst/>
                        </a:rPr>
                        <a:t>Loganair</a:t>
                      </a:r>
                      <a:r>
                        <a:rPr lang="nb-NO" sz="1100" u="none" strike="noStrike" dirty="0">
                          <a:effectLst/>
                        </a:rPr>
                        <a:t>/</a:t>
                      </a:r>
                      <a:r>
                        <a:rPr lang="nb-NO" sz="1100" u="none" strike="noStrike" dirty="0" err="1">
                          <a:effectLst/>
                        </a:rPr>
                        <a:t>FlyBe</a:t>
                      </a:r>
                      <a:endParaRPr lang="nb-NO"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24833112"/>
                  </a:ext>
                </a:extLst>
              </a:tr>
              <a:tr h="181627">
                <a:tc>
                  <a:txBody>
                    <a:bodyPr/>
                    <a:lstStyle/>
                    <a:p>
                      <a:pPr algn="r" fontAlgn="b"/>
                      <a:r>
                        <a:rPr lang="nb-NO" sz="1100" u="none" strike="noStrike">
                          <a:effectLst/>
                        </a:rPr>
                        <a:t>13.07.2020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TRONDHEIM</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EDINBURGH</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1653</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09:20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12:20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OSL</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DY751/DY1640</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89919651"/>
                  </a:ext>
                </a:extLst>
              </a:tr>
              <a:tr h="166492">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61049834"/>
                  </a:ext>
                </a:extLst>
              </a:tr>
              <a:tr h="181627">
                <a:tc>
                  <a:txBody>
                    <a:bodyPr/>
                    <a:lstStyle/>
                    <a:p>
                      <a:pPr algn="r" fontAlgn="b"/>
                      <a:r>
                        <a:rPr lang="nb-NO" sz="1100" u="none" strike="noStrike">
                          <a:effectLst/>
                        </a:rPr>
                        <a:t>20.07.2020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EDINBURGH</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OSLO</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1308</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12:55</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15:40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DY1641</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47459252"/>
                  </a:ext>
                </a:extLst>
              </a:tr>
              <a:tr h="181627">
                <a:tc>
                  <a:txBody>
                    <a:bodyPr/>
                    <a:lstStyle/>
                    <a:p>
                      <a:pPr algn="r" fontAlgn="b"/>
                      <a:r>
                        <a:rPr lang="nb-NO" sz="1100" u="none" strike="noStrike">
                          <a:effectLst/>
                        </a:rPr>
                        <a:t>20.07.2020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EDINBURGH</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BERGEN</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1958</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12:55</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17:55</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OSL</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DY1641/DY624</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50011892"/>
                  </a:ext>
                </a:extLst>
              </a:tr>
              <a:tr h="181627">
                <a:tc>
                  <a:txBody>
                    <a:bodyPr/>
                    <a:lstStyle/>
                    <a:p>
                      <a:pPr algn="r" fontAlgn="b"/>
                      <a:r>
                        <a:rPr lang="nb-NO" sz="1100" u="none" strike="noStrike">
                          <a:effectLst/>
                        </a:rPr>
                        <a:t>20.07.2020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EDINBURGH</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STAVANGER</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1166</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10:50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13:05</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Loganair/FlyBe</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90743967"/>
                  </a:ext>
                </a:extLst>
              </a:tr>
              <a:tr h="181627">
                <a:tc>
                  <a:txBody>
                    <a:bodyPr/>
                    <a:lstStyle/>
                    <a:p>
                      <a:pPr algn="r" fontAlgn="b"/>
                      <a:r>
                        <a:rPr lang="nb-NO" sz="1100" u="none" strike="noStrike">
                          <a:effectLst/>
                        </a:rPr>
                        <a:t>20.07.2020</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EDINBURGH</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TRONDHEIM</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1994</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12:55</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19:55</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1</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OSL</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nb-NO" sz="1100" u="none" strike="noStrike">
                          <a:effectLst/>
                        </a:rPr>
                        <a:t>DY1641/DY768</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69068874"/>
                  </a:ext>
                </a:extLst>
              </a:tr>
              <a:tr h="181627">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39118680"/>
                  </a:ext>
                </a:extLst>
              </a:tr>
              <a:tr h="181627">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98537679"/>
                  </a:ext>
                </a:extLst>
              </a:tr>
              <a:tr h="181627">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16693002"/>
                  </a:ext>
                </a:extLst>
              </a:tr>
              <a:tr h="181627">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09666041"/>
                  </a:ext>
                </a:extLst>
              </a:tr>
              <a:tr h="181627">
                <a:tc>
                  <a:txBody>
                    <a:bodyPr/>
                    <a:lstStyle/>
                    <a:p>
                      <a:pPr algn="l" fontAlgn="b"/>
                      <a:endParaRPr lang="nb-NO"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02287962"/>
                  </a:ext>
                </a:extLst>
              </a:tr>
              <a:tr h="181627">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nb-NO"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0747155"/>
                  </a:ext>
                </a:extLst>
              </a:tr>
            </a:tbl>
          </a:graphicData>
        </a:graphic>
      </p:graphicFrame>
      <p:sp>
        <p:nvSpPr>
          <p:cNvPr id="5" name="TekstSylinder 1">
            <a:extLst>
              <a:ext uri="{FF2B5EF4-FFF2-40B4-BE49-F238E27FC236}">
                <a16:creationId xmlns:a16="http://schemas.microsoft.com/office/drawing/2014/main" id="{C4720C4D-6FDA-441D-B475-62F8EE8E5E57}"/>
              </a:ext>
            </a:extLst>
          </p:cNvPr>
          <p:cNvSpPr txBox="1"/>
          <p:nvPr/>
        </p:nvSpPr>
        <p:spPr>
          <a:xfrm>
            <a:off x="918718" y="3495100"/>
            <a:ext cx="6156325" cy="974725"/>
          </a:xfrm>
          <a:prstGeom prst="rect">
            <a:avLst/>
          </a:prstGeom>
          <a:solidFill>
            <a:srgbClr val="FFFF00"/>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nb-NO" sz="1100" b="1"/>
              <a:t>Alle flighter, untatt de fra Stavanger er med Norwegian. Det er samme rutetider den 13. og 16. juli</a:t>
            </a:r>
          </a:p>
          <a:p>
            <a:r>
              <a:rPr lang="nb-NO" sz="1100" b="1"/>
              <a:t>Prisene er pr. 25.2.2020. Kan forandre seg. Prisene er eksklusive innsjekket baggasje. Merk at Norwegian har endret polecy</a:t>
            </a:r>
            <a:r>
              <a:rPr lang="nb-NO" sz="1100" b="1" baseline="0"/>
              <a:t> vedr. baggasje. Storbritannia ligger 1 time bak oss i tid. </a:t>
            </a:r>
          </a:p>
          <a:p>
            <a:r>
              <a:rPr lang="nb-NO" sz="1100" b="1" baseline="0"/>
              <a:t>Det går tog hvert 7. eller 8. minutt mellom flyplassen og Edinburgh sentrum.</a:t>
            </a:r>
          </a:p>
          <a:p>
            <a:r>
              <a:rPr lang="nb-NO" sz="1100" b="1" baseline="0"/>
              <a:t>Flyplassen i Glasgow ligger litt nærmere Stirling, men det går ingen direkteruter fra Norge dit.</a:t>
            </a:r>
            <a:endParaRPr lang="nb-NO" sz="1100" b="1"/>
          </a:p>
        </p:txBody>
      </p:sp>
    </p:spTree>
    <p:extLst>
      <p:ext uri="{BB962C8B-B14F-4D97-AF65-F5344CB8AC3E}">
        <p14:creationId xmlns:p14="http://schemas.microsoft.com/office/powerpoint/2010/main" val="22519123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406E49-4DC3-47EB-88B0-8EF814B39028}"/>
              </a:ext>
            </a:extLst>
          </p:cNvPr>
          <p:cNvSpPr>
            <a:spLocks noGrp="1"/>
          </p:cNvSpPr>
          <p:nvPr>
            <p:ph type="title"/>
          </p:nvPr>
        </p:nvSpPr>
        <p:spPr/>
        <p:txBody>
          <a:bodyPr/>
          <a:lstStyle/>
          <a:p>
            <a:r>
              <a:rPr lang="nb-NO" dirty="0"/>
              <a:t>HVA KOSTER DET?</a:t>
            </a:r>
            <a:br>
              <a:rPr lang="nb-NO" dirty="0"/>
            </a:br>
            <a:r>
              <a:rPr lang="nb-NO" sz="1800" b="1" dirty="0"/>
              <a:t>Oppstillingen nedenfor gjelder enkeltrom</a:t>
            </a:r>
          </a:p>
        </p:txBody>
      </p:sp>
      <p:graphicFrame>
        <p:nvGraphicFramePr>
          <p:cNvPr id="4" name="Plassholder for innhold 3">
            <a:extLst>
              <a:ext uri="{FF2B5EF4-FFF2-40B4-BE49-F238E27FC236}">
                <a16:creationId xmlns:a16="http://schemas.microsoft.com/office/drawing/2014/main" id="{A4CC1A93-3EA8-4BBB-9159-540DBFBA4BCE}"/>
              </a:ext>
            </a:extLst>
          </p:cNvPr>
          <p:cNvGraphicFramePr>
            <a:graphicFrameLocks noGrp="1"/>
          </p:cNvGraphicFramePr>
          <p:nvPr>
            <p:ph idx="1"/>
            <p:extLst>
              <p:ext uri="{D42A27DB-BD31-4B8C-83A1-F6EECF244321}">
                <p14:modId xmlns:p14="http://schemas.microsoft.com/office/powerpoint/2010/main" val="406491042"/>
              </p:ext>
            </p:extLst>
          </p:nvPr>
        </p:nvGraphicFramePr>
        <p:xfrm>
          <a:off x="1192022" y="1690688"/>
          <a:ext cx="3187700" cy="1668780"/>
        </p:xfrm>
        <a:graphic>
          <a:graphicData uri="http://schemas.openxmlformats.org/drawingml/2006/table">
            <a:tbl>
              <a:tblPr>
                <a:tableStyleId>{5C22544A-7EE6-4342-B048-85BDC9FD1C3A}</a:tableStyleId>
              </a:tblPr>
              <a:tblGrid>
                <a:gridCol w="1612900">
                  <a:extLst>
                    <a:ext uri="{9D8B030D-6E8A-4147-A177-3AD203B41FA5}">
                      <a16:colId xmlns:a16="http://schemas.microsoft.com/office/drawing/2014/main" val="3248262781"/>
                    </a:ext>
                  </a:extLst>
                </a:gridCol>
                <a:gridCol w="787400">
                  <a:extLst>
                    <a:ext uri="{9D8B030D-6E8A-4147-A177-3AD203B41FA5}">
                      <a16:colId xmlns:a16="http://schemas.microsoft.com/office/drawing/2014/main" val="1929612783"/>
                    </a:ext>
                  </a:extLst>
                </a:gridCol>
                <a:gridCol w="787400">
                  <a:extLst>
                    <a:ext uri="{9D8B030D-6E8A-4147-A177-3AD203B41FA5}">
                      <a16:colId xmlns:a16="http://schemas.microsoft.com/office/drawing/2014/main" val="1627318414"/>
                    </a:ext>
                  </a:extLst>
                </a:gridCol>
              </a:tblGrid>
              <a:tr h="182880">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nb-NO" sz="1100" u="none" strike="noStrike">
                          <a:effectLst/>
                        </a:rPr>
                        <a:t>Kostnad</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nb-NO" sz="1100" u="none" strike="noStrike">
                          <a:effectLst/>
                        </a:rPr>
                        <a:t>Bet. senere</a:t>
                      </a:r>
                      <a:endParaRPr lang="nb-N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45277245"/>
                  </a:ext>
                </a:extLst>
              </a:tr>
              <a:tr h="182880">
                <a:tc>
                  <a:txBody>
                    <a:bodyPr/>
                    <a:lstStyle/>
                    <a:p>
                      <a:pPr algn="l" fontAlgn="b"/>
                      <a:r>
                        <a:rPr lang="nb-NO" sz="1100" u="none" strike="noStrike">
                          <a:effectLst/>
                        </a:rPr>
                        <a:t>Hotell</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nb-NO" sz="1100" u="none" strike="noStrike">
                          <a:effectLst/>
                        </a:rPr>
                        <a:t>3 517,00</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nb-N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41852615"/>
                  </a:ext>
                </a:extLst>
              </a:tr>
              <a:tr h="182880">
                <a:tc>
                  <a:txBody>
                    <a:bodyPr/>
                    <a:lstStyle/>
                    <a:p>
                      <a:pPr algn="l" fontAlgn="b"/>
                      <a:r>
                        <a:rPr lang="nb-NO" sz="1100" u="none" strike="noStrike">
                          <a:effectLst/>
                        </a:rPr>
                        <a:t>Konferanse</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nb-NO" sz="1100" u="none" strike="noStrike">
                          <a:effectLst/>
                        </a:rPr>
                        <a:t>2 202,05</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28712227"/>
                  </a:ext>
                </a:extLst>
              </a:tr>
              <a:tr h="182880">
                <a:tc>
                  <a:txBody>
                    <a:bodyPr/>
                    <a:lstStyle/>
                    <a:p>
                      <a:pPr algn="l" fontAlgn="b"/>
                      <a:r>
                        <a:rPr lang="nb-NO" sz="1100" u="none" strike="noStrike">
                          <a:effectLst/>
                        </a:rPr>
                        <a:t>Fly</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nb-NO" sz="1100" u="none" strike="noStrike">
                          <a:effectLst/>
                        </a:rPr>
                        <a:t>2 711,00</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73760326"/>
                  </a:ext>
                </a:extLst>
              </a:tr>
              <a:tr h="182880">
                <a:tc>
                  <a:txBody>
                    <a:bodyPr/>
                    <a:lstStyle/>
                    <a:p>
                      <a:pPr algn="l" fontAlgn="b"/>
                      <a:r>
                        <a:rPr lang="nb-NO" sz="1100" u="none" strike="noStrike">
                          <a:effectLst/>
                        </a:rPr>
                        <a:t>Bankett</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nb-NO" sz="1100" u="none" strike="noStrike">
                          <a:effectLst/>
                        </a:rPr>
                        <a:t>424,00</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42262173"/>
                  </a:ext>
                </a:extLst>
              </a:tr>
              <a:tr h="190500">
                <a:tc>
                  <a:txBody>
                    <a:bodyPr/>
                    <a:lstStyle/>
                    <a:p>
                      <a:pPr algn="l" fontAlgn="b"/>
                      <a:r>
                        <a:rPr lang="nb-NO" sz="1100" u="none" strike="noStrike">
                          <a:effectLst/>
                        </a:rPr>
                        <a:t>Hotell i Edinburgh</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nb-NO" sz="1100" u="none" strike="noStrike">
                          <a:effectLst/>
                        </a:rPr>
                        <a:t>5 450,00</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nb-NO" sz="1100" u="none" strike="noStrike">
                          <a:effectLst/>
                        </a:rPr>
                        <a:t>X</a:t>
                      </a:r>
                      <a:endParaRPr lang="nb-N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228393626"/>
                  </a:ext>
                </a:extLst>
              </a:tr>
              <a:tr h="190500">
                <a:tc>
                  <a:txBody>
                    <a:bodyPr/>
                    <a:lstStyle/>
                    <a:p>
                      <a:pPr algn="l" fontAlgn="b"/>
                      <a:r>
                        <a:rPr lang="nb-NO" sz="1100" u="none" strike="noStrike">
                          <a:effectLst/>
                        </a:rPr>
                        <a:t>Sum</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nb-NO" sz="1100" u="none" strike="noStrike">
                          <a:effectLst/>
                        </a:rPr>
                        <a:t>14 304,05</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nb-NO" sz="1100" u="none" strike="noStrike">
                          <a:effectLst/>
                        </a:rPr>
                        <a:t> </a:t>
                      </a:r>
                      <a:endParaRPr lang="nb-N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48617132"/>
                  </a:ext>
                </a:extLst>
              </a:tr>
              <a:tr h="190500">
                <a:tc>
                  <a:txBody>
                    <a:bodyPr/>
                    <a:lstStyle/>
                    <a:p>
                      <a:pPr algn="l" fontAlgn="b"/>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96569624"/>
                  </a:ext>
                </a:extLst>
              </a:tr>
              <a:tr h="182880">
                <a:tc>
                  <a:txBody>
                    <a:bodyPr/>
                    <a:lstStyle/>
                    <a:p>
                      <a:pPr algn="l" fontAlgn="b"/>
                      <a:r>
                        <a:rPr lang="nb-NO" sz="1100" u="none" strike="noStrike">
                          <a:effectLst/>
                        </a:rPr>
                        <a:t>Foreningen vil sponse noe</a:t>
                      </a:r>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nb-NO"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nb-N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36166692"/>
                  </a:ext>
                </a:extLst>
              </a:tr>
            </a:tbl>
          </a:graphicData>
        </a:graphic>
      </p:graphicFrame>
    </p:spTree>
    <p:extLst>
      <p:ext uri="{BB962C8B-B14F-4D97-AF65-F5344CB8AC3E}">
        <p14:creationId xmlns:p14="http://schemas.microsoft.com/office/powerpoint/2010/main" val="218385630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185F3E-45F0-49DC-A01F-5FD5D3BBEA2C}"/>
              </a:ext>
            </a:extLst>
          </p:cNvPr>
          <p:cNvSpPr>
            <a:spLocks noGrp="1"/>
          </p:cNvSpPr>
          <p:nvPr>
            <p:ph type="title"/>
          </p:nvPr>
        </p:nvSpPr>
        <p:spPr/>
        <p:txBody>
          <a:bodyPr/>
          <a:lstStyle/>
          <a:p>
            <a:r>
              <a:rPr lang="nb-NO" dirty="0"/>
              <a:t>HVORDAN MELDE SEG PÅ KONFERANSEN</a:t>
            </a:r>
          </a:p>
        </p:txBody>
      </p:sp>
      <p:sp>
        <p:nvSpPr>
          <p:cNvPr id="3" name="Plassholder for innhold 2">
            <a:extLst>
              <a:ext uri="{FF2B5EF4-FFF2-40B4-BE49-F238E27FC236}">
                <a16:creationId xmlns:a16="http://schemas.microsoft.com/office/drawing/2014/main" id="{3B68FBE7-1CE7-4EAE-9045-883C90C15C3E}"/>
              </a:ext>
            </a:extLst>
          </p:cNvPr>
          <p:cNvSpPr>
            <a:spLocks noGrp="1"/>
          </p:cNvSpPr>
          <p:nvPr>
            <p:ph idx="1"/>
          </p:nvPr>
        </p:nvSpPr>
        <p:spPr/>
        <p:txBody>
          <a:bodyPr>
            <a:normAutofit fontScale="92500"/>
          </a:bodyPr>
          <a:lstStyle/>
          <a:p>
            <a:r>
              <a:rPr lang="nb-NO" dirty="0"/>
              <a:t>Når du melder deg på, gi beskjed til </a:t>
            </a:r>
            <a:r>
              <a:rPr lang="nb-NO" u="sng" dirty="0">
                <a:solidFill>
                  <a:schemeClr val="accent5">
                    <a:lumMod val="75000"/>
                  </a:schemeClr>
                </a:solidFill>
                <a:hlinkClick r:id="rId2">
                  <a:extLst>
                    <a:ext uri="{A12FA001-AC4F-418D-AE19-62706E023703}">
                      <ahyp:hlinkClr xmlns:ahyp="http://schemas.microsoft.com/office/drawing/2018/hyperlinkcolor" val="tx"/>
                    </a:ext>
                  </a:extLst>
                </a:hlinkClick>
              </a:rPr>
              <a:t>jan_erik_berg@yahoo.no</a:t>
            </a:r>
            <a:r>
              <a:rPr lang="nb-NO" dirty="0"/>
              <a:t>, eller SMS til 91394059. Grunnen er at jeg koordinerer i forhold til foreningen</a:t>
            </a:r>
          </a:p>
          <a:p>
            <a:r>
              <a:rPr lang="nb-NO" dirty="0"/>
              <a:t>Gå inn på web-siden </a:t>
            </a:r>
            <a:r>
              <a:rPr lang="nb-NO" dirty="0">
                <a:hlinkClick r:id="rId3"/>
              </a:rPr>
              <a:t>https://tsint.org/</a:t>
            </a:r>
            <a:endParaRPr lang="nb-NO" dirty="0"/>
          </a:p>
          <a:p>
            <a:r>
              <a:rPr lang="nb-NO" dirty="0"/>
              <a:t>I menyen øverst på siden velger du «Book </a:t>
            </a:r>
            <a:r>
              <a:rPr lang="nb-NO" dirty="0" err="1"/>
              <a:t>Accomodation</a:t>
            </a:r>
            <a:r>
              <a:rPr lang="nb-NO" dirty="0"/>
              <a:t>« Du booker overnatting og gallamiddag med drikke (Vin og øl) her. Alkoholholdige drikkevarer må bestilles på forhånd</a:t>
            </a:r>
          </a:p>
          <a:p>
            <a:r>
              <a:rPr lang="nb-NO" dirty="0"/>
              <a:t>For å melde seg på konferansen: </a:t>
            </a:r>
            <a:r>
              <a:rPr lang="nb-NO" dirty="0">
                <a:hlinkClick r:id="rId4"/>
              </a:rPr>
              <a:t>https://tsint.org/downloads/conference_registration.pdf</a:t>
            </a:r>
            <a:endParaRPr lang="nb-NO" dirty="0"/>
          </a:p>
          <a:p>
            <a:r>
              <a:rPr lang="nb-NO" dirty="0"/>
              <a:t>billetter til åpning og show bestilles også her. Billettene til åpning og show er gratis.</a:t>
            </a:r>
          </a:p>
        </p:txBody>
      </p:sp>
    </p:spTree>
    <p:extLst>
      <p:ext uri="{BB962C8B-B14F-4D97-AF65-F5344CB8AC3E}">
        <p14:creationId xmlns:p14="http://schemas.microsoft.com/office/powerpoint/2010/main" val="1816173801"/>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DDF4C02-134D-4E13-924C-EDC13F9F4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254" y="0"/>
            <a:ext cx="10413492" cy="5894429"/>
          </a:xfrm>
          <a:prstGeom prst="rect">
            <a:avLst/>
          </a:prstGeom>
        </p:spPr>
      </p:pic>
      <p:sp>
        <p:nvSpPr>
          <p:cNvPr id="7" name="TekstSylinder 6">
            <a:extLst>
              <a:ext uri="{FF2B5EF4-FFF2-40B4-BE49-F238E27FC236}">
                <a16:creationId xmlns:a16="http://schemas.microsoft.com/office/drawing/2014/main" id="{AD892976-AFA0-41F0-BAF3-90E3EE63A069}"/>
              </a:ext>
            </a:extLst>
          </p:cNvPr>
          <p:cNvSpPr txBox="1"/>
          <p:nvPr/>
        </p:nvSpPr>
        <p:spPr>
          <a:xfrm>
            <a:off x="2461260" y="5894429"/>
            <a:ext cx="7269480" cy="923330"/>
          </a:xfrm>
          <a:prstGeom prst="rect">
            <a:avLst/>
          </a:prstGeom>
          <a:noFill/>
        </p:spPr>
        <p:txBody>
          <a:bodyPr wrap="square" rtlCol="0">
            <a:spAutoFit/>
          </a:bodyPr>
          <a:lstStyle/>
          <a:p>
            <a:pPr algn="ctr"/>
            <a:r>
              <a:rPr lang="nb-NO" dirty="0"/>
              <a:t>Trykk på «Conference 2020», og velg det du ønsker å gjøre</a:t>
            </a:r>
          </a:p>
          <a:p>
            <a:pPr algn="ctr"/>
            <a:r>
              <a:rPr lang="nb-NO" dirty="0"/>
              <a:t>«Book </a:t>
            </a:r>
            <a:r>
              <a:rPr lang="nb-NO" dirty="0" err="1"/>
              <a:t>Accommodation</a:t>
            </a:r>
            <a:r>
              <a:rPr lang="nb-NO" dirty="0"/>
              <a:t>» for rombestilling, gallamiddag, åpning mm</a:t>
            </a:r>
          </a:p>
          <a:p>
            <a:pPr algn="ctr"/>
            <a:r>
              <a:rPr lang="nb-NO" dirty="0"/>
              <a:t>«</a:t>
            </a:r>
            <a:r>
              <a:rPr lang="nb-NO" dirty="0" err="1"/>
              <a:t>Registration»for</a:t>
            </a:r>
            <a:r>
              <a:rPr lang="nb-NO" dirty="0"/>
              <a:t> å melde seg på konferansen</a:t>
            </a:r>
          </a:p>
        </p:txBody>
      </p:sp>
    </p:spTree>
    <p:extLst>
      <p:ext uri="{BB962C8B-B14F-4D97-AF65-F5344CB8AC3E}">
        <p14:creationId xmlns:p14="http://schemas.microsoft.com/office/powerpoint/2010/main" val="12135421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E4D869-1C52-4CE3-9AD2-8A6731F6BBA4}"/>
              </a:ext>
            </a:extLst>
          </p:cNvPr>
          <p:cNvSpPr>
            <a:spLocks noGrp="1"/>
          </p:cNvSpPr>
          <p:nvPr>
            <p:ph type="title"/>
          </p:nvPr>
        </p:nvSpPr>
        <p:spPr>
          <a:xfrm>
            <a:off x="838200" y="365125"/>
            <a:ext cx="10482072" cy="1006475"/>
          </a:xfrm>
        </p:spPr>
        <p:txBody>
          <a:bodyPr>
            <a:normAutofit/>
          </a:bodyPr>
          <a:lstStyle/>
          <a:p>
            <a:r>
              <a:rPr lang="nb-NO" sz="2000" dirty="0"/>
              <a:t>Her har jeg trykket «Book </a:t>
            </a:r>
            <a:r>
              <a:rPr lang="nb-NO" sz="2000" dirty="0" err="1"/>
              <a:t>accommodation</a:t>
            </a:r>
            <a:r>
              <a:rPr lang="nb-NO" sz="2000" dirty="0"/>
              <a:t>». Øverste del av bildet ser slik ut. Legg merke til feltet «Shopping Basket». </a:t>
            </a:r>
            <a:r>
              <a:rPr lang="nb-NO" sz="2000" dirty="0" err="1"/>
              <a:t>Scroll</a:t>
            </a:r>
            <a:r>
              <a:rPr lang="nb-NO" sz="2000" dirty="0"/>
              <a:t> nedover i bildet</a:t>
            </a:r>
          </a:p>
        </p:txBody>
      </p:sp>
      <p:pic>
        <p:nvPicPr>
          <p:cNvPr id="5" name="Bilde 4">
            <a:extLst>
              <a:ext uri="{FF2B5EF4-FFF2-40B4-BE49-F238E27FC236}">
                <a16:creationId xmlns:a16="http://schemas.microsoft.com/office/drawing/2014/main" id="{C384FB8A-B7B9-4DF1-AB74-A5EB6749D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837" y="1572768"/>
            <a:ext cx="6796510" cy="5093208"/>
          </a:xfrm>
          <a:prstGeom prst="rect">
            <a:avLst/>
          </a:prstGeom>
        </p:spPr>
      </p:pic>
    </p:spTree>
    <p:extLst>
      <p:ext uri="{BB962C8B-B14F-4D97-AF65-F5344CB8AC3E}">
        <p14:creationId xmlns:p14="http://schemas.microsoft.com/office/powerpoint/2010/main" val="2620513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952</Words>
  <Application>Microsoft Office PowerPoint</Application>
  <PresentationFormat>Widescreen</PresentationFormat>
  <Paragraphs>158</Paragraphs>
  <Slides>22</Slides>
  <Notes>0</Notes>
  <HiddenSlides>0</HiddenSlides>
  <MMClips>0</MMClips>
  <ScaleCrop>false</ScaleCrop>
  <HeadingPairs>
    <vt:vector size="8" baseType="variant">
      <vt:variant>
        <vt:lpstr>Brukte skrifter</vt:lpstr>
      </vt:variant>
      <vt:variant>
        <vt:i4>3</vt:i4>
      </vt:variant>
      <vt:variant>
        <vt:lpstr>Tema</vt:lpstr>
      </vt:variant>
      <vt:variant>
        <vt:i4>1</vt:i4>
      </vt:variant>
      <vt:variant>
        <vt:lpstr>Innebygde OLE-servere</vt:lpstr>
      </vt:variant>
      <vt:variant>
        <vt:i4>1</vt:i4>
      </vt:variant>
      <vt:variant>
        <vt:lpstr>Lysbildetitler</vt:lpstr>
      </vt:variant>
      <vt:variant>
        <vt:i4>22</vt:i4>
      </vt:variant>
    </vt:vector>
  </HeadingPairs>
  <TitlesOfParts>
    <vt:vector size="27" baseType="lpstr">
      <vt:lpstr>Arial</vt:lpstr>
      <vt:lpstr>Calibri</vt:lpstr>
      <vt:lpstr>Calibri Light</vt:lpstr>
      <vt:lpstr>Office-tema</vt:lpstr>
      <vt:lpstr>Adobe Photoshop Image</vt:lpstr>
      <vt:lpstr>PowerPoint-presentasjon</vt:lpstr>
      <vt:lpstr>HUSK</vt:lpstr>
      <vt:lpstr>PowerPoint-presentasjon</vt:lpstr>
      <vt:lpstr>OPPLEGG FOR NORSKE DELTAKERE</vt:lpstr>
      <vt:lpstr>HVORDAN KOMME SEG TIL KONFERANSEN?</vt:lpstr>
      <vt:lpstr>HVA KOSTER DET? Oppstillingen nedenfor gjelder enkeltrom</vt:lpstr>
      <vt:lpstr>HVORDAN MELDE SEG PÅ KONFERANSEN</vt:lpstr>
      <vt:lpstr>PowerPoint-presentasjon</vt:lpstr>
      <vt:lpstr>Her har jeg trykket «Book accommodation». Øverste del av bildet ser slik ut. Legg merke til feltet «Shopping Basket». Scroll nedover i bildet</vt:lpstr>
      <vt:lpstr>Nederste del av bildet vises her. Her bestilles overnatting og gallamiddag. Du kan bestille begge deler før betaling</vt:lpstr>
      <vt:lpstr>Når du har valgt et av alternativene for overnatting, så gjelder den for periuoden 17.7 til 19.7 Husk å velge tilleggsnetter (Shoulder nights). Kryss av for 16. og 19. juli. Da har du overnatting for 4 netter. Trykk deretter «Confirm Items»</vt:lpstr>
      <vt:lpstr>På neste side vil dette bildet vises. Systemet krever at du har en bruker. Den er den samme som epostadressen din. Hvis du ikke har må du opprette en bruker ved å taste epostadressen i øverste del av bildet. Du vil deretter komme til et bildet der du lager det et passord. Deretter kommer utsjekksbildet, hvor du oppgir kortnummmer mm.  Dersom du har en bruker oppgir du brukernavn og passord på nedre del av bildet. Du kommer deretter til check-out bildet der du oppgir kortopplysninger</vt:lpstr>
      <vt:lpstr>Nederste del av bildet vises her. Her bestilles overnatting og gallamiddag. For å bestille gallamiddag «Gala Dinner»</vt:lpstr>
      <vt:lpstr>Når du har trykket på Gallamiddag for voksne, kommer dette bildet opp. Her er det mulig å velge drikke ved å krysse av. For alkoholfritt drikke, er det kun å trykke på «Confirm Items». </vt:lpstr>
      <vt:lpstr>PowerPoint-presentasjon</vt:lpstr>
      <vt:lpstr>PowerPoint-presentasjon</vt:lpstr>
      <vt:lpstr>PowerPoint-presentasjon</vt:lpstr>
      <vt:lpstr>Når du trykker på «Registration kommer du til en side med mye tekst. Her er nøye beskrevet hva du skal gjøre. Under avsnittet Conference Registration finnes en link https://tsi2020.eventbrite.co.uk. Når du trykker på den kommer du til en ny side med mye tekst. Langt oppe til høyre finner du et grønt felt, merket “Tickets”. Trykk der. Du kommer deretter til en side der du har en rekke valg. Merk at du må scrolle nedover for å finne alt. Noe koster penger, noe er gratis  Det er påmelding til selve konferansen, til showtime, åpningsseremoni, Child club og TEENS Club</vt:lpstr>
      <vt:lpstr>Registrering</vt:lpstr>
      <vt:lpstr>Registrering</vt:lpstr>
      <vt:lpstr>Registrering</vt:lpstr>
      <vt:lpstr>TIL SLUTT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Jan Erik</dc:creator>
  <cp:lastModifiedBy>Jan Erik</cp:lastModifiedBy>
  <cp:revision>21</cp:revision>
  <dcterms:created xsi:type="dcterms:W3CDTF">2020-03-07T10:19:03Z</dcterms:created>
  <dcterms:modified xsi:type="dcterms:W3CDTF">2020-03-07T15:36:18Z</dcterms:modified>
</cp:coreProperties>
</file>